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32"/>
  </p:notesMasterIdLst>
  <p:handoutMasterIdLst>
    <p:handoutMasterId r:id="rId33"/>
  </p:handoutMasterIdLst>
  <p:sldIdLst>
    <p:sldId id="256" r:id="rId3"/>
    <p:sldId id="257" r:id="rId4"/>
    <p:sldId id="258" r:id="rId5"/>
    <p:sldId id="259" r:id="rId6"/>
    <p:sldId id="282" r:id="rId7"/>
    <p:sldId id="289" r:id="rId8"/>
    <p:sldId id="290" r:id="rId9"/>
    <p:sldId id="261" r:id="rId10"/>
    <p:sldId id="288" r:id="rId11"/>
    <p:sldId id="269" r:id="rId12"/>
    <p:sldId id="262" r:id="rId13"/>
    <p:sldId id="291" r:id="rId14"/>
    <p:sldId id="284" r:id="rId15"/>
    <p:sldId id="264" r:id="rId16"/>
    <p:sldId id="292" r:id="rId17"/>
    <p:sldId id="266" r:id="rId18"/>
    <p:sldId id="267" r:id="rId19"/>
    <p:sldId id="270" r:id="rId20"/>
    <p:sldId id="271" r:id="rId21"/>
    <p:sldId id="286" r:id="rId22"/>
    <p:sldId id="272" r:id="rId23"/>
    <p:sldId id="273" r:id="rId24"/>
    <p:sldId id="293" r:id="rId25"/>
    <p:sldId id="274" r:id="rId26"/>
    <p:sldId id="287" r:id="rId27"/>
    <p:sldId id="275" r:id="rId28"/>
    <p:sldId id="294" r:id="rId29"/>
    <p:sldId id="295" r:id="rId30"/>
    <p:sldId id="276" r:id="rId31"/>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3127">
          <p15:clr>
            <a:srgbClr val="000000"/>
          </p15:clr>
        </p15:guide>
        <p15:guide id="2" pos="2141">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18" autoAdjust="0"/>
  </p:normalViewPr>
  <p:slideViewPr>
    <p:cSldViewPr snapToGrid="0">
      <p:cViewPr varScale="1">
        <p:scale>
          <a:sx n="60" d="100"/>
          <a:sy n="60" d="100"/>
        </p:scale>
        <p:origin x="1686" y="7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46C94B4-CF71-4AAB-ADB1-7625E63B5532}" type="datetimeFigureOut">
              <a:rPr lang="en-GB" smtClean="0"/>
              <a:t>10/11/2024</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8889830-B50A-4380-9809-15B79F00C631}" type="slidenum">
              <a:rPr lang="en-GB" smtClean="0"/>
              <a:t>‹#›</a:t>
            </a:fld>
            <a:endParaRPr lang="en-GB"/>
          </a:p>
        </p:txBody>
      </p:sp>
    </p:spTree>
    <p:extLst>
      <p:ext uri="{BB962C8B-B14F-4D97-AF65-F5344CB8AC3E}">
        <p14:creationId xmlns:p14="http://schemas.microsoft.com/office/powerpoint/2010/main" val="1764856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6300" cy="4968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49687" y="0"/>
            <a:ext cx="2946300" cy="4968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917575" y="744537"/>
            <a:ext cx="49626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428162"/>
            <a:ext cx="2946300" cy="4968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0" name="Google Shape;100;p1: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dirty="0"/>
          </a:p>
        </p:txBody>
      </p:sp>
      <p:sp>
        <p:nvSpPr>
          <p:cNvPr id="101" name="Google Shape;101;p1: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61" name="Google Shape;161;p9: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75" name="Google Shape;175;p11: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The children’s day is balanced between adult focused activities and independent learning time where the children have the choice what they do. They are encouraged to become independent learners- eg find their resources and put them away at the end.</a:t>
            </a:r>
            <a:endParaRPr/>
          </a:p>
          <a:p>
            <a:pPr marL="0" lvl="0" indent="0" algn="l" rtl="0">
              <a:spcBef>
                <a:spcPts val="0"/>
              </a:spcBef>
              <a:spcAft>
                <a:spcPts val="0"/>
              </a:spcAft>
              <a:buSzPts val="1800"/>
              <a:buNone/>
            </a:pPr>
            <a:r>
              <a:rPr lang="en-US"/>
              <a:t>We use both inside and outside daily.</a:t>
            </a:r>
            <a:endParaRPr/>
          </a:p>
          <a:p>
            <a:pPr marL="0" lvl="0" indent="0" algn="l" rtl="0">
              <a:spcBef>
                <a:spcPts val="0"/>
              </a:spcBef>
              <a:spcAft>
                <a:spcPts val="0"/>
              </a:spcAft>
              <a:buSzPts val="1800"/>
              <a:buNone/>
            </a:pPr>
            <a:r>
              <a:rPr lang="en-US"/>
              <a:t>This is also changeable throughout the year- once the children are settled we move to doing phonics first thing and have a maths slot etc</a:t>
            </a:r>
            <a:endParaRPr/>
          </a:p>
        </p:txBody>
      </p:sp>
      <p:sp>
        <p:nvSpPr>
          <p:cNvPr id="176" name="Google Shape;176;p11: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16</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82" name="Google Shape;182;p12: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 </a:t>
            </a:r>
            <a:endParaRPr dirty="0"/>
          </a:p>
        </p:txBody>
      </p:sp>
      <p:sp>
        <p:nvSpPr>
          <p:cNvPr id="183" name="Google Shape;183;p12: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04" name="Google Shape;204;p15: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 </a:t>
            </a:r>
            <a:endParaRPr dirty="0"/>
          </a:p>
          <a:p>
            <a:pPr marL="0" lvl="0" indent="0" algn="l" rtl="0">
              <a:spcBef>
                <a:spcPts val="0"/>
              </a:spcBef>
              <a:spcAft>
                <a:spcPts val="0"/>
              </a:spcAft>
              <a:buNone/>
            </a:pPr>
            <a:endParaRPr dirty="0"/>
          </a:p>
        </p:txBody>
      </p:sp>
      <p:sp>
        <p:nvSpPr>
          <p:cNvPr id="205" name="Google Shape;205;p15: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18</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11" name="Google Shape;211;p16: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6: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20</a:t>
            </a:fld>
            <a:endParaRPr lang="en-US"/>
          </a:p>
        </p:txBody>
      </p:sp>
    </p:spTree>
    <p:extLst>
      <p:ext uri="{BB962C8B-B14F-4D97-AF65-F5344CB8AC3E}">
        <p14:creationId xmlns:p14="http://schemas.microsoft.com/office/powerpoint/2010/main" val="684981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18" name="Google Shape;218;p17: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fontAlgn="base">
              <a:buFont typeface="Arial" panose="020B0604020202020204" pitchFamily="34" charset="0"/>
              <a:buChar char="•"/>
            </a:pPr>
            <a:r>
              <a:rPr lang="en-GB" dirty="0">
                <a:solidFill>
                  <a:srgbClr val="FF0000"/>
                </a:solidFill>
                <a:latin typeface="Century Gothic" panose="020B0502020202020204" pitchFamily="34" charset="0"/>
              </a:rPr>
              <a:t>read from a range of storybooks matched to their phonic knowledge </a:t>
            </a:r>
            <a:r>
              <a:rPr lang="en-US" dirty="0">
                <a:solidFill>
                  <a:srgbClr val="FF0000"/>
                </a:solidFill>
                <a:latin typeface="Century Gothic" panose="020B0502020202020204" pitchFamily="34" charset="0"/>
              </a:rPr>
              <a:t>​</a:t>
            </a:r>
            <a:endParaRPr lang="en-US" dirty="0">
              <a:solidFill>
                <a:srgbClr val="FF0000"/>
              </a:solidFill>
              <a:latin typeface="Arial" panose="020B0604020202020204" pitchFamily="34" charset="0"/>
            </a:endParaRPr>
          </a:p>
          <a:p>
            <a:pPr fontAlgn="base">
              <a:buFont typeface="Arial" panose="020B0604020202020204" pitchFamily="34" charset="0"/>
              <a:buChar char="•"/>
            </a:pPr>
            <a:r>
              <a:rPr lang="en-GB" dirty="0">
                <a:solidFill>
                  <a:srgbClr val="FF0000"/>
                </a:solidFill>
                <a:latin typeface="Century Gothic" panose="020B0502020202020204" pitchFamily="34" charset="0"/>
              </a:rPr>
              <a:t>work with partners </a:t>
            </a:r>
            <a:r>
              <a:rPr lang="en-US" dirty="0">
                <a:solidFill>
                  <a:srgbClr val="FF0000"/>
                </a:solidFill>
                <a:latin typeface="Century Gothic" panose="020B0502020202020204" pitchFamily="34" charset="0"/>
              </a:rPr>
              <a:t>​</a:t>
            </a:r>
            <a:endParaRPr lang="en-US" dirty="0">
              <a:solidFill>
                <a:srgbClr val="FF0000"/>
              </a:solidFill>
              <a:latin typeface="Arial" panose="020B0604020202020204" pitchFamily="34" charset="0"/>
            </a:endParaRPr>
          </a:p>
          <a:p>
            <a:pPr fontAlgn="base">
              <a:buFont typeface="Arial" panose="020B0604020202020204" pitchFamily="34" charset="0"/>
              <a:buChar char="•"/>
            </a:pPr>
            <a:r>
              <a:rPr lang="en-GB" dirty="0">
                <a:solidFill>
                  <a:srgbClr val="FF0000"/>
                </a:solidFill>
                <a:latin typeface="Century Gothic" panose="020B0502020202020204" pitchFamily="34" charset="0"/>
              </a:rPr>
              <a:t>develop comprehension skills in stories by answering 'Find It' and 'Prove It' discussion questions </a:t>
            </a:r>
            <a:r>
              <a:rPr lang="en-US" dirty="0">
                <a:solidFill>
                  <a:srgbClr val="FF0000"/>
                </a:solidFill>
                <a:latin typeface="Century Gothic" panose="020B0502020202020204" pitchFamily="34" charset="0"/>
              </a:rPr>
              <a:t>​</a:t>
            </a:r>
            <a:endParaRPr lang="en-US" dirty="0">
              <a:solidFill>
                <a:srgbClr val="FF0000"/>
              </a:solidFill>
              <a:latin typeface="Arial" panose="020B0604020202020204" pitchFamily="34" charset="0"/>
            </a:endParaRPr>
          </a:p>
          <a:p>
            <a:pPr marL="0" lvl="0" indent="0" algn="l" rtl="0">
              <a:spcBef>
                <a:spcPts val="0"/>
              </a:spcBef>
              <a:spcAft>
                <a:spcPts val="0"/>
              </a:spcAft>
              <a:buNone/>
            </a:pPr>
            <a:endParaRPr dirty="0"/>
          </a:p>
        </p:txBody>
      </p:sp>
      <p:sp>
        <p:nvSpPr>
          <p:cNvPr id="219" name="Google Shape;219;p17: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21</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24" name="Google Shape;224;p18: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8: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22</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31" name="Google Shape;231;p19: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 </a:t>
            </a:r>
            <a:endParaRPr dirty="0"/>
          </a:p>
          <a:p>
            <a:pPr marL="0" lvl="0" indent="0" algn="l" rtl="0">
              <a:spcBef>
                <a:spcPts val="0"/>
              </a:spcBef>
              <a:spcAft>
                <a:spcPts val="0"/>
              </a:spcAft>
              <a:buSzPts val="1800"/>
              <a:buNone/>
            </a:pPr>
            <a:endParaRPr dirty="0"/>
          </a:p>
          <a:p>
            <a:pPr fontAlgn="base"/>
            <a:r>
              <a:rPr lang="en-GB" b="1" dirty="0">
                <a:solidFill>
                  <a:srgbClr val="FF0000"/>
                </a:solidFill>
                <a:latin typeface="Century Gothic" panose="020B0502020202020204" pitchFamily="34" charset="0"/>
              </a:rPr>
              <a:t>Writing</a:t>
            </a:r>
            <a:r>
              <a:rPr lang="en-US" dirty="0">
                <a:solidFill>
                  <a:srgbClr val="FF0000"/>
                </a:solidFill>
                <a:latin typeface="Century Gothic" panose="020B0502020202020204" pitchFamily="34" charset="0"/>
              </a:rPr>
              <a:t>​</a:t>
            </a:r>
            <a:endParaRPr lang="en-US" dirty="0">
              <a:solidFill>
                <a:srgbClr val="FF0000"/>
              </a:solidFill>
              <a:latin typeface="Segoe UI" panose="020B0502040204020203" pitchFamily="34" charset="0"/>
            </a:endParaRPr>
          </a:p>
          <a:p>
            <a:pPr fontAlgn="base"/>
            <a:r>
              <a:rPr lang="en-GB" dirty="0">
                <a:solidFill>
                  <a:srgbClr val="FF0000"/>
                </a:solidFill>
                <a:latin typeface="Century Gothic" panose="020B0502020202020204" pitchFamily="34" charset="0"/>
              </a:rPr>
              <a:t>The children:</a:t>
            </a:r>
            <a:r>
              <a:rPr lang="en-US" dirty="0">
                <a:solidFill>
                  <a:srgbClr val="FF0000"/>
                </a:solidFill>
                <a:latin typeface="Century Gothic" panose="020B0502020202020204" pitchFamily="34" charset="0"/>
              </a:rPr>
              <a:t>​</a:t>
            </a:r>
            <a:endParaRPr lang="en-US" dirty="0">
              <a:solidFill>
                <a:srgbClr val="FF0000"/>
              </a:solidFill>
              <a:latin typeface="Segoe UI" panose="020B0502040204020203" pitchFamily="34" charset="0"/>
            </a:endParaRPr>
          </a:p>
          <a:p>
            <a:pPr fontAlgn="base">
              <a:buFont typeface="Arial" panose="020B0604020202020204" pitchFamily="34" charset="0"/>
              <a:buChar char="•"/>
            </a:pPr>
            <a:r>
              <a:rPr lang="en-GB" dirty="0">
                <a:solidFill>
                  <a:srgbClr val="FF0000"/>
                </a:solidFill>
                <a:latin typeface="Century Gothic" panose="020B0502020202020204" pitchFamily="34" charset="0"/>
              </a:rPr>
              <a:t>learn to write and form the letters/letter groups which represent the 44 sounds with the help of fun phrases </a:t>
            </a:r>
            <a:r>
              <a:rPr lang="en-US" dirty="0">
                <a:solidFill>
                  <a:srgbClr val="FF0000"/>
                </a:solidFill>
                <a:latin typeface="Century Gothic" panose="020B0502020202020204" pitchFamily="34" charset="0"/>
              </a:rPr>
              <a:t>​</a:t>
            </a:r>
            <a:endParaRPr lang="en-US" dirty="0">
              <a:solidFill>
                <a:srgbClr val="FF0000"/>
              </a:solidFill>
              <a:latin typeface="Arial" panose="020B0604020202020204" pitchFamily="34" charset="0"/>
            </a:endParaRPr>
          </a:p>
          <a:p>
            <a:pPr fontAlgn="base">
              <a:buFont typeface="Arial" panose="020B0604020202020204" pitchFamily="34" charset="0"/>
              <a:buChar char="•"/>
            </a:pPr>
            <a:r>
              <a:rPr lang="en-GB" dirty="0">
                <a:solidFill>
                  <a:srgbClr val="FF0000"/>
                </a:solidFill>
                <a:latin typeface="Century Gothic" panose="020B0502020202020204" pitchFamily="34" charset="0"/>
              </a:rPr>
              <a:t>learn to write words by using Fred fingers</a:t>
            </a:r>
            <a:r>
              <a:rPr lang="en-US" dirty="0">
                <a:solidFill>
                  <a:srgbClr val="FF0000"/>
                </a:solidFill>
                <a:latin typeface="Century Gothic" panose="020B0502020202020204" pitchFamily="34" charset="0"/>
              </a:rPr>
              <a:t>​</a:t>
            </a:r>
            <a:endParaRPr lang="en-US" dirty="0">
              <a:solidFill>
                <a:srgbClr val="FF0000"/>
              </a:solidFill>
              <a:latin typeface="Arial" panose="020B0604020202020204" pitchFamily="34" charset="0"/>
            </a:endParaRPr>
          </a:p>
          <a:p>
            <a:pPr fontAlgn="base">
              <a:buFont typeface="Arial" panose="020B0604020202020204" pitchFamily="34" charset="0"/>
              <a:buChar char="•"/>
            </a:pPr>
            <a:r>
              <a:rPr lang="en-GB" dirty="0">
                <a:solidFill>
                  <a:srgbClr val="FF0000"/>
                </a:solidFill>
                <a:latin typeface="Century Gothic" panose="020B0502020202020204" pitchFamily="34" charset="0"/>
              </a:rPr>
              <a:t>learn to build sentences by practising sentences out loud before they write </a:t>
            </a:r>
            <a:r>
              <a:rPr lang="en-US" dirty="0">
                <a:solidFill>
                  <a:srgbClr val="FF0000"/>
                </a:solidFill>
                <a:latin typeface="Century Gothic" panose="020B0502020202020204" pitchFamily="34" charset="0"/>
              </a:rPr>
              <a:t>​</a:t>
            </a:r>
            <a:endParaRPr lang="en-US" dirty="0">
              <a:solidFill>
                <a:srgbClr val="FF0000"/>
              </a:solidFill>
              <a:latin typeface="Arial" panose="020B0604020202020204" pitchFamily="34" charset="0"/>
            </a:endParaRPr>
          </a:p>
          <a:p>
            <a:pPr marL="228600" indent="0" fontAlgn="base">
              <a:buFont typeface="Arial" panose="020B0604020202020204" pitchFamily="34" charset="0"/>
              <a:buNone/>
            </a:pPr>
            <a:endParaRPr lang="en-GB" dirty="0">
              <a:solidFill>
                <a:srgbClr val="FF0000"/>
              </a:solidFill>
              <a:latin typeface="Arial" panose="020B0604020202020204" pitchFamily="34" charset="0"/>
            </a:endParaRPr>
          </a:p>
          <a:p>
            <a:pPr marL="0" lvl="0" indent="0" algn="l" rtl="0">
              <a:spcBef>
                <a:spcPts val="0"/>
              </a:spcBef>
              <a:spcAft>
                <a:spcPts val="0"/>
              </a:spcAft>
              <a:buNone/>
            </a:pPr>
            <a:endParaRPr dirty="0"/>
          </a:p>
        </p:txBody>
      </p:sp>
      <p:sp>
        <p:nvSpPr>
          <p:cNvPr id="232" name="Google Shape;232;p19: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24</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38" name="Google Shape;238;p20: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 </a:t>
            </a:r>
            <a:endParaRPr dirty="0"/>
          </a:p>
        </p:txBody>
      </p:sp>
      <p:sp>
        <p:nvSpPr>
          <p:cNvPr id="239" name="Google Shape;239;p20: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9" name="Google Shape;109;p2: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Recent research evidence demonstrates that...</a:t>
            </a:r>
          </a:p>
          <a:p>
            <a:pPr marL="0" lvl="0" indent="0" algn="l" rtl="0">
              <a:spcBef>
                <a:spcPts val="0"/>
              </a:spcBef>
              <a:spcAft>
                <a:spcPts val="0"/>
              </a:spcAft>
              <a:buNone/>
            </a:pPr>
            <a:r>
              <a:rPr lang="en-US" dirty="0"/>
              <a:t>Consistency across home and school promotes achievements for young children</a:t>
            </a:r>
          </a:p>
          <a:p>
            <a:pPr marL="0" lvl="0" indent="0" algn="l" rtl="0">
              <a:spcBef>
                <a:spcPts val="0"/>
              </a:spcBef>
              <a:spcAft>
                <a:spcPts val="0"/>
              </a:spcAft>
              <a:buNone/>
            </a:pPr>
            <a:r>
              <a:rPr lang="en-US" dirty="0"/>
              <a:t>Family involvement in children’s learning has an influence on children’s happiness, achievement and learning</a:t>
            </a:r>
          </a:p>
          <a:p>
            <a:pPr marL="0" lvl="0" indent="0" algn="l" rtl="0">
              <a:spcBef>
                <a:spcPts val="0"/>
              </a:spcBef>
              <a:spcAft>
                <a:spcPts val="0"/>
              </a:spcAft>
              <a:buNone/>
            </a:pPr>
            <a:r>
              <a:rPr lang="en-US" dirty="0"/>
              <a:t>Parent/school partnership can improve children’s motivation, </a:t>
            </a:r>
            <a:r>
              <a:rPr lang="en-US" dirty="0" err="1"/>
              <a:t>behaviour</a:t>
            </a:r>
            <a:r>
              <a:rPr lang="en-US" dirty="0"/>
              <a:t> and self-esteem and language development</a:t>
            </a:r>
          </a:p>
          <a:p>
            <a:pPr marL="0" lvl="0" indent="0" algn="l" rtl="0">
              <a:spcBef>
                <a:spcPts val="0"/>
              </a:spcBef>
              <a:spcAft>
                <a:spcPts val="0"/>
              </a:spcAft>
              <a:buNone/>
            </a:pPr>
            <a:endParaRPr dirty="0"/>
          </a:p>
        </p:txBody>
      </p:sp>
      <p:sp>
        <p:nvSpPr>
          <p:cNvPr id="110" name="Google Shape;110;p2: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44" name="Google Shape;244;p21: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 </a:t>
            </a:r>
            <a:endParaRPr dirty="0"/>
          </a:p>
        </p:txBody>
      </p:sp>
      <p:sp>
        <p:nvSpPr>
          <p:cNvPr id="245" name="Google Shape;245;p21: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16" name="Google Shape;116;p3: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7" name="Google Shape;117;p3: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23" name="Google Shape;123;p4: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Already using the curriculum at Pre School</a:t>
            </a:r>
            <a:endParaRPr dirty="0"/>
          </a:p>
          <a:p>
            <a:pPr marL="0" lvl="0" indent="0" algn="l" rtl="0">
              <a:spcBef>
                <a:spcPts val="0"/>
              </a:spcBef>
              <a:spcAft>
                <a:spcPts val="0"/>
              </a:spcAft>
              <a:buSzPts val="1800"/>
              <a:buNone/>
            </a:pPr>
            <a:r>
              <a:rPr lang="en-US" dirty="0"/>
              <a:t>We build on it during the Reception year</a:t>
            </a:r>
            <a:endParaRPr dirty="0"/>
          </a:p>
          <a:p>
            <a:pPr marL="0" lvl="0" indent="0" algn="l" rtl="0">
              <a:spcBef>
                <a:spcPts val="0"/>
              </a:spcBef>
              <a:spcAft>
                <a:spcPts val="0"/>
              </a:spcAft>
              <a:buNone/>
            </a:pPr>
            <a:endParaRPr dirty="0"/>
          </a:p>
        </p:txBody>
      </p:sp>
      <p:sp>
        <p:nvSpPr>
          <p:cNvPr id="124" name="Google Shape;124;p4: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dirty="0"/>
              <a:t>Early years specialists and authors</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7</a:t>
            </a:fld>
            <a:endParaRPr lang="en-US"/>
          </a:p>
        </p:txBody>
      </p:sp>
    </p:spTree>
    <p:extLst>
      <p:ext uri="{BB962C8B-B14F-4D97-AF65-F5344CB8AC3E}">
        <p14:creationId xmlns:p14="http://schemas.microsoft.com/office/powerpoint/2010/main" val="1656465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37" name="Google Shape;137;p6: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Prime areas are a focus during first half of autumn term to enable the children to achieve in the specific areas.</a:t>
            </a:r>
            <a:endParaRPr/>
          </a:p>
          <a:p>
            <a:pPr marL="0" lvl="0" indent="0" algn="l" rtl="0">
              <a:spcBef>
                <a:spcPts val="0"/>
              </a:spcBef>
              <a:spcAft>
                <a:spcPts val="0"/>
              </a:spcAft>
              <a:buSzPts val="1800"/>
              <a:buNone/>
            </a:pPr>
            <a:r>
              <a:rPr lang="en-US"/>
              <a:t>If you can’t talk about it- you cant write about it</a:t>
            </a:r>
            <a:endParaRPr/>
          </a:p>
          <a:p>
            <a:pPr marL="0" lvl="0" indent="0" algn="l" rtl="0">
              <a:spcBef>
                <a:spcPts val="0"/>
              </a:spcBef>
              <a:spcAft>
                <a:spcPts val="0"/>
              </a:spcAft>
              <a:buSzPts val="1800"/>
              <a:buNone/>
            </a:pPr>
            <a:r>
              <a:rPr lang="en-US"/>
              <a:t>If you cant do large movements/ fine movements you cant hold a pencil</a:t>
            </a:r>
            <a:endParaRPr/>
          </a:p>
          <a:p>
            <a:pPr marL="0" lvl="0" indent="0" algn="l" rtl="0">
              <a:spcBef>
                <a:spcPts val="0"/>
              </a:spcBef>
              <a:spcAft>
                <a:spcPts val="0"/>
              </a:spcAft>
              <a:buSzPts val="1800"/>
              <a:buNone/>
            </a:pPr>
            <a:r>
              <a:rPr lang="en-US"/>
              <a:t>If you are worried/ anxious/ falling out with friends- not happy and secure to learn other things</a:t>
            </a:r>
            <a:endParaRPr/>
          </a:p>
        </p:txBody>
      </p:sp>
      <p:sp>
        <p:nvSpPr>
          <p:cNvPr id="138" name="Google Shape;138;p6: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96" name="Google Shape;196;p14: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 </a:t>
            </a:r>
            <a:endParaRPr dirty="0"/>
          </a:p>
        </p:txBody>
      </p:sp>
      <p:sp>
        <p:nvSpPr>
          <p:cNvPr id="197" name="Google Shape;197;p14: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46" name="Google Shape;146;p7:notes"/>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sz="1800" b="0" i="0" u="none" strike="noStrike" cap="none" dirty="0">
                <a:solidFill>
                  <a:srgbClr val="000000"/>
                </a:solidFill>
                <a:effectLst/>
                <a:latin typeface="Arial"/>
                <a:ea typeface="Arial"/>
                <a:cs typeface="Arial"/>
                <a:sym typeface="Arial"/>
              </a:rPr>
              <a:t>The first few years of a child’s life are especially important for mathematics development. Research shows that early mathematical knowledge predicts later reading ability and general education and social progress</a:t>
            </a:r>
            <a:r>
              <a:rPr lang="en-US" sz="1800" b="0" i="0" u="none" strike="noStrike" cap="none" baseline="30000" dirty="0">
                <a:solidFill>
                  <a:srgbClr val="000000"/>
                </a:solidFill>
                <a:effectLst/>
                <a:latin typeface="Arial"/>
                <a:ea typeface="Arial"/>
                <a:cs typeface="Arial"/>
                <a:sym typeface="Arial"/>
              </a:rPr>
              <a:t>(ii)</a:t>
            </a:r>
            <a:r>
              <a:rPr lang="en-US" sz="1800" b="0" i="0" u="none" strike="noStrike" cap="none" dirty="0">
                <a:solidFill>
                  <a:srgbClr val="000000"/>
                </a:solidFill>
                <a:effectLst/>
                <a:latin typeface="Arial"/>
                <a:ea typeface="Arial"/>
                <a:cs typeface="Arial"/>
                <a:sym typeface="Arial"/>
              </a:rPr>
              <a:t>. Conversely, children who start behind in mathematics tend to stay behind throughout their whole educational journey</a:t>
            </a:r>
            <a:r>
              <a:rPr lang="en-US" sz="1800" b="0" i="0" u="none" strike="noStrike" cap="none" baseline="30000" dirty="0">
                <a:solidFill>
                  <a:srgbClr val="000000"/>
                </a:solidFill>
                <a:effectLst/>
                <a:latin typeface="Arial"/>
                <a:ea typeface="Arial"/>
                <a:cs typeface="Arial"/>
                <a:sym typeface="Arial"/>
              </a:rPr>
              <a:t>(iii)</a:t>
            </a:r>
            <a:r>
              <a:rPr lang="en-US" sz="1800" b="0" i="0" u="none" strike="noStrike" cap="none" dirty="0">
                <a:solidFill>
                  <a:srgbClr val="000000"/>
                </a:solidFill>
                <a:effectLst/>
                <a:latin typeface="Arial"/>
                <a:ea typeface="Arial"/>
                <a:cs typeface="Arial"/>
                <a:sym typeface="Arial"/>
              </a:rPr>
              <a:t>.</a:t>
            </a:r>
          </a:p>
          <a:p>
            <a:pPr marL="0" lvl="0" indent="0" algn="l" rtl="0">
              <a:spcBef>
                <a:spcPts val="0"/>
              </a:spcBef>
              <a:spcAft>
                <a:spcPts val="0"/>
              </a:spcAft>
              <a:buSzPts val="1800"/>
              <a:buNone/>
            </a:pPr>
            <a:endParaRPr lang="en-US" sz="1800" b="0" i="0" u="none" strike="noStrike" cap="none" dirty="0">
              <a:solidFill>
                <a:srgbClr val="000000"/>
              </a:solidFill>
              <a:effectLst/>
              <a:latin typeface="Arial"/>
              <a:cs typeface="Arial"/>
              <a:sym typeface="Arial"/>
            </a:endParaRPr>
          </a:p>
          <a:p>
            <a:pPr marL="0" lvl="0" indent="0" algn="l" rtl="0">
              <a:spcBef>
                <a:spcPts val="0"/>
              </a:spcBef>
              <a:spcAft>
                <a:spcPts val="0"/>
              </a:spcAft>
              <a:buSzPts val="1800"/>
              <a:buNone/>
            </a:pPr>
            <a:r>
              <a:rPr lang="en-US" dirty="0"/>
              <a:t>Do they come up with their own ideas/ make links in their learning/ challenge themselves/ persevere/ make predictions and test them out etc.</a:t>
            </a:r>
            <a:endParaRPr dirty="0"/>
          </a:p>
        </p:txBody>
      </p:sp>
      <p:sp>
        <p:nvSpPr>
          <p:cNvPr id="147" name="Google Shape;147;p7:notes"/>
          <p:cNvSpPr txBox="1"/>
          <p:nvPr/>
        </p:nvSpPr>
        <p:spPr>
          <a:xfrm>
            <a:off x="3849687" y="9428162"/>
            <a:ext cx="2946300" cy="496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solidFill>
                  <a:schemeClr val="dk1"/>
                </a:solidFill>
                <a:latin typeface="Comic Sans MS"/>
                <a:ea typeface="Comic Sans MS"/>
                <a:cs typeface="Comic Sans MS"/>
                <a:sym typeface="Comic Sans MS"/>
              </a:rPr>
              <a:t>The guidance has been split in to 6 phases and provides opportunities to develop the understanding of number, shape, measure and space.</a:t>
            </a:r>
            <a:endParaRPr lang="en-GB" sz="1800" b="0" i="0" u="none" dirty="0">
              <a:solidFill>
                <a:schemeClr val="dk1"/>
              </a:solidFill>
              <a:latin typeface="Comic Sans MS"/>
              <a:ea typeface="Comic Sans MS"/>
              <a:cs typeface="Comic Sans MS"/>
              <a:sym typeface="Comic Sans MS"/>
            </a:endParaRP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13</a:t>
            </a:fld>
            <a:endParaRPr lang="en-US"/>
          </a:p>
        </p:txBody>
      </p:sp>
    </p:spTree>
    <p:extLst>
      <p:ext uri="{BB962C8B-B14F-4D97-AF65-F5344CB8AC3E}">
        <p14:creationId xmlns:p14="http://schemas.microsoft.com/office/powerpoint/2010/main" val="2941803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
          <p:cNvSpPr txBox="1">
            <a:spLocks noGrp="1"/>
          </p:cNvSpPr>
          <p:nvPr>
            <p:ph type="ctrTitle"/>
          </p:nvPr>
        </p:nvSpPr>
        <p:spPr>
          <a:xfrm>
            <a:off x="914400" y="2057400"/>
            <a:ext cx="7721700" cy="1143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1625600" y="3886200"/>
            <a:ext cx="6400800" cy="1771800"/>
          </a:xfrm>
          <a:prstGeom prst="rect">
            <a:avLst/>
          </a:prstGeom>
          <a:noFill/>
          <a:ln>
            <a:noFill/>
          </a:ln>
        </p:spPr>
        <p:txBody>
          <a:bodyPr spcFirstLastPara="1" wrap="square" lIns="91425" tIns="45700" rIns="91425" bIns="45700" anchor="t" anchorCtr="0"/>
          <a:lstStyle>
            <a:lvl1pPr lvl="0" algn="ctr" rtl="0">
              <a:spcBef>
                <a:spcPts val="640"/>
              </a:spcBef>
              <a:spcAft>
                <a:spcPts val="0"/>
              </a:spcAft>
              <a:buClr>
                <a:schemeClr val="dk1"/>
              </a:buClr>
              <a:buSzPts val="3200"/>
              <a:buFont typeface="Times New Roman"/>
              <a:buNone/>
              <a:defRPr/>
            </a:lvl1pPr>
            <a:lvl2pPr lvl="1" algn="l" rtl="0">
              <a:spcBef>
                <a:spcPts val="360"/>
              </a:spcBef>
              <a:spcAft>
                <a:spcPts val="0"/>
              </a:spcAft>
              <a:buClr>
                <a:schemeClr val="dk1"/>
              </a:buClr>
              <a:buSzPts val="1800"/>
              <a:buChar char="–"/>
              <a:defRPr/>
            </a:lvl2pPr>
            <a:lvl3pPr lvl="2" algn="l" rtl="0">
              <a:spcBef>
                <a:spcPts val="360"/>
              </a:spcBef>
              <a:spcAft>
                <a:spcPts val="0"/>
              </a:spcAft>
              <a:buClr>
                <a:schemeClr val="dk1"/>
              </a:buClr>
              <a:buSzPts val="1800"/>
              <a:buChar char="•"/>
              <a:defRPr/>
            </a:lvl3pPr>
            <a:lvl4pPr lvl="3" algn="l" rtl="0">
              <a:spcBef>
                <a:spcPts val="360"/>
              </a:spcBef>
              <a:spcAft>
                <a:spcPts val="0"/>
              </a:spcAft>
              <a:buClr>
                <a:schemeClr val="dk1"/>
              </a:buClr>
              <a:buSzPts val="1800"/>
              <a:buChar char="–"/>
              <a:defRPr/>
            </a:lvl4pPr>
            <a:lvl5pPr lvl="4" algn="l" rtl="0">
              <a:spcBef>
                <a:spcPts val="360"/>
              </a:spcBef>
              <a:spcAft>
                <a:spcPts val="0"/>
              </a:spcAft>
              <a:buClr>
                <a:schemeClr val="dk1"/>
              </a:buClr>
              <a:buSzPts val="1800"/>
              <a:buChar char="»"/>
              <a:defRPr/>
            </a:lvl5pPr>
            <a:lvl6pPr lvl="5" algn="l" rtl="0">
              <a:spcBef>
                <a:spcPts val="360"/>
              </a:spcBef>
              <a:spcAft>
                <a:spcPts val="0"/>
              </a:spcAft>
              <a:buClr>
                <a:schemeClr val="dk1"/>
              </a:buClr>
              <a:buSzPts val="1800"/>
              <a:buChar char="»"/>
              <a:defRPr/>
            </a:lvl6pPr>
            <a:lvl7pPr lvl="6" algn="l" rtl="0">
              <a:spcBef>
                <a:spcPts val="360"/>
              </a:spcBef>
              <a:spcAft>
                <a:spcPts val="0"/>
              </a:spcAft>
              <a:buClr>
                <a:schemeClr val="dk1"/>
              </a:buClr>
              <a:buSzPts val="1800"/>
              <a:buChar char="»"/>
              <a:defRPr/>
            </a:lvl7pPr>
            <a:lvl8pPr lvl="7" algn="l" rtl="0">
              <a:spcBef>
                <a:spcPts val="360"/>
              </a:spcBef>
              <a:spcAft>
                <a:spcPts val="0"/>
              </a:spcAft>
              <a:buClr>
                <a:schemeClr val="dk1"/>
              </a:buClr>
              <a:buSzPts val="1800"/>
              <a:buChar char="»"/>
              <a:defRPr/>
            </a:lvl8pPr>
            <a:lvl9pPr lvl="8" algn="l" rtl="0">
              <a:spcBef>
                <a:spcPts val="360"/>
              </a:spcBef>
              <a:spcAft>
                <a:spcPts val="0"/>
              </a:spcAft>
              <a:buClr>
                <a:schemeClr val="dk1"/>
              </a:buClr>
              <a:buSzPts val="1800"/>
              <a:buChar char="»"/>
              <a:defRPr/>
            </a:lvl9pPr>
          </a:lstStyle>
          <a:p>
            <a:endParaRPr/>
          </a:p>
        </p:txBody>
      </p:sp>
      <p:sp>
        <p:nvSpPr>
          <p:cNvPr id="22" name="Google Shape;22;p2"/>
          <p:cNvSpPr txBox="1">
            <a:spLocks noGrp="1"/>
          </p:cNvSpPr>
          <p:nvPr>
            <p:ph type="dt" idx="10"/>
          </p:nvPr>
        </p:nvSpPr>
        <p:spPr>
          <a:xfrm>
            <a:off x="1084262" y="6096000"/>
            <a:ext cx="19050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 name="Google Shape;23;p2"/>
          <p:cNvSpPr txBox="1">
            <a:spLocks noGrp="1"/>
          </p:cNvSpPr>
          <p:nvPr>
            <p:ph type="ftr" idx="11"/>
          </p:nvPr>
        </p:nvSpPr>
        <p:spPr>
          <a:xfrm>
            <a:off x="3522662" y="6096000"/>
            <a:ext cx="28956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 name="Google Shape;24;p2"/>
          <p:cNvSpPr txBox="1">
            <a:spLocks noGrp="1"/>
          </p:cNvSpPr>
          <p:nvPr>
            <p:ph type="sldNum" idx="12"/>
          </p:nvPr>
        </p:nvSpPr>
        <p:spPr>
          <a:xfrm>
            <a:off x="6951662" y="60960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5"/>
        <p:cNvGrpSpPr/>
        <p:nvPr/>
      </p:nvGrpSpPr>
      <p:grpSpPr>
        <a:xfrm>
          <a:off x="0" y="0"/>
          <a:ext cx="0" cy="0"/>
          <a:chOff x="0" y="0"/>
          <a:chExt cx="0" cy="0"/>
        </a:xfrm>
      </p:grpSpPr>
      <p:sp>
        <p:nvSpPr>
          <p:cNvPr id="86" name="Google Shape;86;p12"/>
          <p:cNvSpPr txBox="1">
            <a:spLocks noGrp="1"/>
          </p:cNvSpPr>
          <p:nvPr>
            <p:ph type="title"/>
          </p:nvPr>
        </p:nvSpPr>
        <p:spPr>
          <a:xfrm>
            <a:off x="1066800" y="381000"/>
            <a:ext cx="7620000" cy="1143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7" name="Google Shape;87;p12"/>
          <p:cNvSpPr txBox="1">
            <a:spLocks noGrp="1"/>
          </p:cNvSpPr>
          <p:nvPr>
            <p:ph type="body" idx="1"/>
          </p:nvPr>
        </p:nvSpPr>
        <p:spPr>
          <a:xfrm>
            <a:off x="1066800" y="1752600"/>
            <a:ext cx="3733800" cy="4114800"/>
          </a:xfrm>
          <a:prstGeom prst="rect">
            <a:avLst/>
          </a:prstGeom>
          <a:noFill/>
          <a:ln>
            <a:noFill/>
          </a:ln>
        </p:spPr>
        <p:txBody>
          <a:bodyPr spcFirstLastPara="1" wrap="square" lIns="91425" tIns="45700" rIns="91425" bIns="45700" anchor="t" anchorCtr="0"/>
          <a:lstStyle>
            <a:lvl1pPr marL="457200" lvl="0" indent="-406400" algn="l" rtl="0">
              <a:spcBef>
                <a:spcPts val="560"/>
              </a:spcBef>
              <a:spcAft>
                <a:spcPts val="0"/>
              </a:spcAft>
              <a:buClr>
                <a:schemeClr val="dk1"/>
              </a:buClr>
              <a:buSzPts val="2800"/>
              <a:buFont typeface="Times New Roman"/>
              <a:buChar char="•"/>
              <a:defRPr sz="2800"/>
            </a:lvl1pPr>
            <a:lvl2pPr marL="914400" lvl="1" indent="-381000" algn="l" rtl="0">
              <a:spcBef>
                <a:spcPts val="480"/>
              </a:spcBef>
              <a:spcAft>
                <a:spcPts val="0"/>
              </a:spcAft>
              <a:buClr>
                <a:schemeClr val="dk1"/>
              </a:buClr>
              <a:buSzPts val="2400"/>
              <a:buFont typeface="Times New Roman"/>
              <a:buChar char="–"/>
              <a:defRPr sz="2400"/>
            </a:lvl2pPr>
            <a:lvl3pPr marL="1371600" lvl="2" indent="-355600" algn="l" rtl="0">
              <a:spcBef>
                <a:spcPts val="400"/>
              </a:spcBef>
              <a:spcAft>
                <a:spcPts val="0"/>
              </a:spcAft>
              <a:buClr>
                <a:schemeClr val="dk1"/>
              </a:buClr>
              <a:buSzPts val="2000"/>
              <a:buFont typeface="Times New Roman"/>
              <a:buChar char="•"/>
              <a:defRPr sz="2000"/>
            </a:lvl3pPr>
            <a:lvl4pPr marL="1828800" lvl="3" indent="-342900" algn="l" rtl="0">
              <a:spcBef>
                <a:spcPts val="360"/>
              </a:spcBef>
              <a:spcAft>
                <a:spcPts val="0"/>
              </a:spcAft>
              <a:buClr>
                <a:schemeClr val="dk1"/>
              </a:buClr>
              <a:buSzPts val="1800"/>
              <a:buFont typeface="Times New Roman"/>
              <a:buChar char="–"/>
              <a:defRPr sz="1800"/>
            </a:lvl4pPr>
            <a:lvl5pPr marL="2286000" lvl="4" indent="-342900" algn="l" rtl="0">
              <a:spcBef>
                <a:spcPts val="360"/>
              </a:spcBef>
              <a:spcAft>
                <a:spcPts val="0"/>
              </a:spcAft>
              <a:buClr>
                <a:schemeClr val="dk1"/>
              </a:buClr>
              <a:buSzPts val="1800"/>
              <a:buFont typeface="Times New Roman"/>
              <a:buChar char="»"/>
              <a:defRPr sz="1800"/>
            </a:lvl5pPr>
            <a:lvl6pPr marL="2743200" lvl="5" indent="-342900" algn="l" rtl="0">
              <a:spcBef>
                <a:spcPts val="360"/>
              </a:spcBef>
              <a:spcAft>
                <a:spcPts val="0"/>
              </a:spcAft>
              <a:buClr>
                <a:schemeClr val="dk1"/>
              </a:buClr>
              <a:buSzPts val="1800"/>
              <a:buFont typeface="Times New Roman"/>
              <a:buChar char="»"/>
              <a:defRPr sz="1800"/>
            </a:lvl6pPr>
            <a:lvl7pPr marL="3200400" lvl="6" indent="-342900" algn="l" rtl="0">
              <a:spcBef>
                <a:spcPts val="360"/>
              </a:spcBef>
              <a:spcAft>
                <a:spcPts val="0"/>
              </a:spcAft>
              <a:buClr>
                <a:schemeClr val="dk1"/>
              </a:buClr>
              <a:buSzPts val="1800"/>
              <a:buFont typeface="Times New Roman"/>
              <a:buChar char="»"/>
              <a:defRPr sz="1800"/>
            </a:lvl7pPr>
            <a:lvl8pPr marL="3657600" lvl="7" indent="-342900" algn="l" rtl="0">
              <a:spcBef>
                <a:spcPts val="360"/>
              </a:spcBef>
              <a:spcAft>
                <a:spcPts val="0"/>
              </a:spcAft>
              <a:buClr>
                <a:schemeClr val="dk1"/>
              </a:buClr>
              <a:buSzPts val="1800"/>
              <a:buFont typeface="Times New Roman"/>
              <a:buChar char="»"/>
              <a:defRPr sz="1800"/>
            </a:lvl8pPr>
            <a:lvl9pPr marL="4114800" lvl="8" indent="-342900" algn="l" rtl="0">
              <a:spcBef>
                <a:spcPts val="360"/>
              </a:spcBef>
              <a:spcAft>
                <a:spcPts val="0"/>
              </a:spcAft>
              <a:buClr>
                <a:schemeClr val="dk1"/>
              </a:buClr>
              <a:buSzPts val="1800"/>
              <a:buFont typeface="Times New Roman"/>
              <a:buChar char="»"/>
              <a:defRPr sz="1800"/>
            </a:lvl9pPr>
          </a:lstStyle>
          <a:p>
            <a:endParaRPr/>
          </a:p>
        </p:txBody>
      </p:sp>
      <p:sp>
        <p:nvSpPr>
          <p:cNvPr id="88" name="Google Shape;88;p12"/>
          <p:cNvSpPr txBox="1">
            <a:spLocks noGrp="1"/>
          </p:cNvSpPr>
          <p:nvPr>
            <p:ph type="body" idx="2"/>
          </p:nvPr>
        </p:nvSpPr>
        <p:spPr>
          <a:xfrm>
            <a:off x="4953000" y="1752600"/>
            <a:ext cx="3733800" cy="4114800"/>
          </a:xfrm>
          <a:prstGeom prst="rect">
            <a:avLst/>
          </a:prstGeom>
          <a:noFill/>
          <a:ln>
            <a:noFill/>
          </a:ln>
        </p:spPr>
        <p:txBody>
          <a:bodyPr spcFirstLastPara="1" wrap="square" lIns="91425" tIns="45700" rIns="91425" bIns="45700" anchor="t" anchorCtr="0"/>
          <a:lstStyle>
            <a:lvl1pPr marL="457200" lvl="0" indent="-406400" algn="l" rtl="0">
              <a:spcBef>
                <a:spcPts val="560"/>
              </a:spcBef>
              <a:spcAft>
                <a:spcPts val="0"/>
              </a:spcAft>
              <a:buClr>
                <a:schemeClr val="dk1"/>
              </a:buClr>
              <a:buSzPts val="2800"/>
              <a:buFont typeface="Times New Roman"/>
              <a:buChar char="•"/>
              <a:defRPr sz="2800"/>
            </a:lvl1pPr>
            <a:lvl2pPr marL="914400" lvl="1" indent="-381000" algn="l" rtl="0">
              <a:spcBef>
                <a:spcPts val="480"/>
              </a:spcBef>
              <a:spcAft>
                <a:spcPts val="0"/>
              </a:spcAft>
              <a:buClr>
                <a:schemeClr val="dk1"/>
              </a:buClr>
              <a:buSzPts val="2400"/>
              <a:buFont typeface="Times New Roman"/>
              <a:buChar char="–"/>
              <a:defRPr sz="2400"/>
            </a:lvl2pPr>
            <a:lvl3pPr marL="1371600" lvl="2" indent="-355600" algn="l" rtl="0">
              <a:spcBef>
                <a:spcPts val="400"/>
              </a:spcBef>
              <a:spcAft>
                <a:spcPts val="0"/>
              </a:spcAft>
              <a:buClr>
                <a:schemeClr val="dk1"/>
              </a:buClr>
              <a:buSzPts val="2000"/>
              <a:buFont typeface="Times New Roman"/>
              <a:buChar char="•"/>
              <a:defRPr sz="2000"/>
            </a:lvl3pPr>
            <a:lvl4pPr marL="1828800" lvl="3" indent="-342900" algn="l" rtl="0">
              <a:spcBef>
                <a:spcPts val="360"/>
              </a:spcBef>
              <a:spcAft>
                <a:spcPts val="0"/>
              </a:spcAft>
              <a:buClr>
                <a:schemeClr val="dk1"/>
              </a:buClr>
              <a:buSzPts val="1800"/>
              <a:buFont typeface="Times New Roman"/>
              <a:buChar char="–"/>
              <a:defRPr sz="1800"/>
            </a:lvl4pPr>
            <a:lvl5pPr marL="2286000" lvl="4" indent="-342900" algn="l" rtl="0">
              <a:spcBef>
                <a:spcPts val="360"/>
              </a:spcBef>
              <a:spcAft>
                <a:spcPts val="0"/>
              </a:spcAft>
              <a:buClr>
                <a:schemeClr val="dk1"/>
              </a:buClr>
              <a:buSzPts val="1800"/>
              <a:buFont typeface="Times New Roman"/>
              <a:buChar char="»"/>
              <a:defRPr sz="1800"/>
            </a:lvl5pPr>
            <a:lvl6pPr marL="2743200" lvl="5" indent="-342900" algn="l" rtl="0">
              <a:spcBef>
                <a:spcPts val="360"/>
              </a:spcBef>
              <a:spcAft>
                <a:spcPts val="0"/>
              </a:spcAft>
              <a:buClr>
                <a:schemeClr val="dk1"/>
              </a:buClr>
              <a:buSzPts val="1800"/>
              <a:buFont typeface="Times New Roman"/>
              <a:buChar char="»"/>
              <a:defRPr sz="1800"/>
            </a:lvl6pPr>
            <a:lvl7pPr marL="3200400" lvl="6" indent="-342900" algn="l" rtl="0">
              <a:spcBef>
                <a:spcPts val="360"/>
              </a:spcBef>
              <a:spcAft>
                <a:spcPts val="0"/>
              </a:spcAft>
              <a:buClr>
                <a:schemeClr val="dk1"/>
              </a:buClr>
              <a:buSzPts val="1800"/>
              <a:buFont typeface="Times New Roman"/>
              <a:buChar char="»"/>
              <a:defRPr sz="1800"/>
            </a:lvl7pPr>
            <a:lvl8pPr marL="3657600" lvl="7" indent="-342900" algn="l" rtl="0">
              <a:spcBef>
                <a:spcPts val="360"/>
              </a:spcBef>
              <a:spcAft>
                <a:spcPts val="0"/>
              </a:spcAft>
              <a:buClr>
                <a:schemeClr val="dk1"/>
              </a:buClr>
              <a:buSzPts val="1800"/>
              <a:buFont typeface="Times New Roman"/>
              <a:buChar char="»"/>
              <a:defRPr sz="1800"/>
            </a:lvl8pPr>
            <a:lvl9pPr marL="4114800" lvl="8" indent="-342900" algn="l" rtl="0">
              <a:spcBef>
                <a:spcPts val="360"/>
              </a:spcBef>
              <a:spcAft>
                <a:spcPts val="0"/>
              </a:spcAft>
              <a:buClr>
                <a:schemeClr val="dk1"/>
              </a:buClr>
              <a:buSzPts val="1800"/>
              <a:buFont typeface="Times New Roman"/>
              <a:buChar char="»"/>
              <a:defRPr sz="1800"/>
            </a:lvl9pPr>
          </a:lstStyle>
          <a:p>
            <a:endParaRPr/>
          </a:p>
        </p:txBody>
      </p:sp>
      <p:sp>
        <p:nvSpPr>
          <p:cNvPr id="89" name="Google Shape;89;p12"/>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12"/>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1" name="Google Shape;91;p12"/>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sz="4000" b="1" cap="none"/>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4" name="Google Shape;94;p13"/>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lvl="0" indent="-228600" algn="l" rtl="0">
              <a:spcBef>
                <a:spcPts val="400"/>
              </a:spcBef>
              <a:spcAft>
                <a:spcPts val="0"/>
              </a:spcAft>
              <a:buClr>
                <a:schemeClr val="dk1"/>
              </a:buClr>
              <a:buSzPts val="2000"/>
              <a:buFont typeface="Times New Roman"/>
              <a:buNone/>
              <a:defRPr sz="2000"/>
            </a:lvl1pPr>
            <a:lvl2pPr marL="914400" lvl="1" indent="-228600" algn="l" rtl="0">
              <a:spcBef>
                <a:spcPts val="360"/>
              </a:spcBef>
              <a:spcAft>
                <a:spcPts val="0"/>
              </a:spcAft>
              <a:buClr>
                <a:schemeClr val="dk1"/>
              </a:buClr>
              <a:buSzPts val="1800"/>
              <a:buFont typeface="Times New Roman"/>
              <a:buNone/>
              <a:defRPr sz="1800"/>
            </a:lvl2pPr>
            <a:lvl3pPr marL="1371600" lvl="2" indent="-228600" algn="l" rtl="0">
              <a:spcBef>
                <a:spcPts val="320"/>
              </a:spcBef>
              <a:spcAft>
                <a:spcPts val="0"/>
              </a:spcAft>
              <a:buClr>
                <a:schemeClr val="dk1"/>
              </a:buClr>
              <a:buSzPts val="1600"/>
              <a:buFont typeface="Times New Roman"/>
              <a:buNone/>
              <a:defRPr sz="1600"/>
            </a:lvl3pPr>
            <a:lvl4pPr marL="1828800" lvl="3" indent="-228600" algn="l" rtl="0">
              <a:spcBef>
                <a:spcPts val="280"/>
              </a:spcBef>
              <a:spcAft>
                <a:spcPts val="0"/>
              </a:spcAft>
              <a:buClr>
                <a:schemeClr val="dk1"/>
              </a:buClr>
              <a:buSzPts val="1400"/>
              <a:buFont typeface="Times New Roman"/>
              <a:buNone/>
              <a:defRPr sz="1400"/>
            </a:lvl4pPr>
            <a:lvl5pPr marL="2286000" lvl="4" indent="-228600" algn="l" rtl="0">
              <a:spcBef>
                <a:spcPts val="280"/>
              </a:spcBef>
              <a:spcAft>
                <a:spcPts val="0"/>
              </a:spcAft>
              <a:buClr>
                <a:schemeClr val="dk1"/>
              </a:buClr>
              <a:buSzPts val="1400"/>
              <a:buFont typeface="Times New Roman"/>
              <a:buNone/>
              <a:defRPr sz="1400"/>
            </a:lvl5pPr>
            <a:lvl6pPr marL="2743200" lvl="5" indent="-228600" algn="l" rtl="0">
              <a:spcBef>
                <a:spcPts val="280"/>
              </a:spcBef>
              <a:spcAft>
                <a:spcPts val="0"/>
              </a:spcAft>
              <a:buClr>
                <a:schemeClr val="dk1"/>
              </a:buClr>
              <a:buSzPts val="1400"/>
              <a:buFont typeface="Times New Roman"/>
              <a:buNone/>
              <a:defRPr sz="1400"/>
            </a:lvl6pPr>
            <a:lvl7pPr marL="3200400" lvl="6" indent="-228600" algn="l" rtl="0">
              <a:spcBef>
                <a:spcPts val="280"/>
              </a:spcBef>
              <a:spcAft>
                <a:spcPts val="0"/>
              </a:spcAft>
              <a:buClr>
                <a:schemeClr val="dk1"/>
              </a:buClr>
              <a:buSzPts val="1400"/>
              <a:buFont typeface="Times New Roman"/>
              <a:buNone/>
              <a:defRPr sz="1400"/>
            </a:lvl7pPr>
            <a:lvl8pPr marL="3657600" lvl="7" indent="-228600" algn="l" rtl="0">
              <a:spcBef>
                <a:spcPts val="280"/>
              </a:spcBef>
              <a:spcAft>
                <a:spcPts val="0"/>
              </a:spcAft>
              <a:buClr>
                <a:schemeClr val="dk1"/>
              </a:buClr>
              <a:buSzPts val="1400"/>
              <a:buFont typeface="Times New Roman"/>
              <a:buNone/>
              <a:defRPr sz="1400"/>
            </a:lvl8pPr>
            <a:lvl9pPr marL="4114800" lvl="8" indent="-228600" algn="l" rtl="0">
              <a:spcBef>
                <a:spcPts val="280"/>
              </a:spcBef>
              <a:spcAft>
                <a:spcPts val="0"/>
              </a:spcAft>
              <a:buClr>
                <a:schemeClr val="dk1"/>
              </a:buClr>
              <a:buSzPts val="1400"/>
              <a:buFont typeface="Times New Roman"/>
              <a:buNone/>
              <a:defRPr sz="1400"/>
            </a:lvl9pPr>
          </a:lstStyle>
          <a:p>
            <a:endParaRPr/>
          </a:p>
        </p:txBody>
      </p:sp>
      <p:sp>
        <p:nvSpPr>
          <p:cNvPr id="95" name="Google Shape;95;p13"/>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p13"/>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 name="Google Shape;97;p13"/>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93CA9E-BAE5-4071-8FF9-550F29B568F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6A0F16B9-536D-419B-9AB2-4D2AB2FB119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E4C3D734-CBF5-4AD8-89EB-BBAA88107A33}"/>
              </a:ext>
            </a:extLst>
          </p:cNvPr>
          <p:cNvSpPr>
            <a:spLocks noGrp="1" noChangeArrowheads="1"/>
          </p:cNvSpPr>
          <p:nvPr>
            <p:ph type="sldNum" sz="quarter" idx="12"/>
          </p:nvPr>
        </p:nvSpPr>
        <p:spPr>
          <a:ln/>
        </p:spPr>
        <p:txBody>
          <a:bodyPr/>
          <a:lstStyle>
            <a:lvl1pPr>
              <a:defRPr/>
            </a:lvl1pPr>
          </a:lstStyle>
          <a:p>
            <a:pPr>
              <a:defRPr/>
            </a:pPr>
            <a:fld id="{0EBC973D-16D1-41C2-B551-A7BCB8316DF0}" type="slidenum">
              <a:rPr lang="en-GB" altLang="en-US"/>
              <a:pPr>
                <a:defRPr/>
              </a:pPr>
              <a:t>‹#›</a:t>
            </a:fld>
            <a:endParaRPr lang="en-GB" altLang="en-US"/>
          </a:p>
        </p:txBody>
      </p:sp>
    </p:spTree>
    <p:extLst>
      <p:ext uri="{BB962C8B-B14F-4D97-AF65-F5344CB8AC3E}">
        <p14:creationId xmlns:p14="http://schemas.microsoft.com/office/powerpoint/2010/main" val="68023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1066800" y="381000"/>
            <a:ext cx="7620000" cy="1143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 name="Google Shape;37;p4"/>
          <p:cNvSpPr txBox="1">
            <a:spLocks noGrp="1"/>
          </p:cNvSpPr>
          <p:nvPr>
            <p:ph type="body" idx="1"/>
          </p:nvPr>
        </p:nvSpPr>
        <p:spPr>
          <a:xfrm>
            <a:off x="1066800" y="1752600"/>
            <a:ext cx="7620000" cy="41148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8" name="Google Shape;38;p4"/>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 name="Google Shape;39;p4"/>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4"/>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
        <p:nvSpPr>
          <p:cNvPr id="42" name="Google Shape;42;p5"/>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 name="Google Shape;43;p5"/>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5"/>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rot="5400000">
            <a:off x="4991100" y="2171700"/>
            <a:ext cx="5486400" cy="1905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2" name="Google Shape;52;p7"/>
          <p:cNvSpPr txBox="1">
            <a:spLocks noGrp="1"/>
          </p:cNvSpPr>
          <p:nvPr>
            <p:ph type="body" idx="1"/>
          </p:nvPr>
        </p:nvSpPr>
        <p:spPr>
          <a:xfrm rot="5400000">
            <a:off x="1104900" y="342900"/>
            <a:ext cx="5486400" cy="55626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3" name="Google Shape;53;p7"/>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 name="Google Shape;54;p7"/>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 name="Google Shape;55;p7"/>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1066800" y="381000"/>
            <a:ext cx="7620000" cy="1143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 name="Google Shape;58;p8"/>
          <p:cNvSpPr txBox="1">
            <a:spLocks noGrp="1"/>
          </p:cNvSpPr>
          <p:nvPr>
            <p:ph type="body" idx="1"/>
          </p:nvPr>
        </p:nvSpPr>
        <p:spPr>
          <a:xfrm rot="5400000">
            <a:off x="2819400" y="0"/>
            <a:ext cx="4114800" cy="76200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9" name="Google Shape;59;p8"/>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p8"/>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8"/>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4" name="Google Shape;64;p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Times New Roman"/>
              <a:buNone/>
              <a:defRPr sz="3200">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5" name="Google Shape;65;p9"/>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1"/>
              </a:buClr>
              <a:buSzPts val="1400"/>
              <a:buFont typeface="Times New Roman"/>
              <a:buNone/>
              <a:defRPr sz="1400"/>
            </a:lvl1pPr>
            <a:lvl2pPr marL="914400" lvl="1" indent="-228600" algn="l" rtl="0">
              <a:spcBef>
                <a:spcPts val="240"/>
              </a:spcBef>
              <a:spcAft>
                <a:spcPts val="0"/>
              </a:spcAft>
              <a:buClr>
                <a:schemeClr val="dk1"/>
              </a:buClr>
              <a:buSzPts val="1200"/>
              <a:buFont typeface="Times New Roman"/>
              <a:buNone/>
              <a:defRPr sz="1200"/>
            </a:lvl2pPr>
            <a:lvl3pPr marL="1371600" lvl="2" indent="-228600" algn="l" rtl="0">
              <a:spcBef>
                <a:spcPts val="200"/>
              </a:spcBef>
              <a:spcAft>
                <a:spcPts val="0"/>
              </a:spcAft>
              <a:buClr>
                <a:schemeClr val="dk1"/>
              </a:buClr>
              <a:buSzPts val="1000"/>
              <a:buFont typeface="Times New Roman"/>
              <a:buNone/>
              <a:defRPr sz="1000"/>
            </a:lvl3pPr>
            <a:lvl4pPr marL="1828800" lvl="3" indent="-228600" algn="l" rtl="0">
              <a:spcBef>
                <a:spcPts val="180"/>
              </a:spcBef>
              <a:spcAft>
                <a:spcPts val="0"/>
              </a:spcAft>
              <a:buClr>
                <a:schemeClr val="dk1"/>
              </a:buClr>
              <a:buSzPts val="900"/>
              <a:buFont typeface="Times New Roman"/>
              <a:buNone/>
              <a:defRPr sz="900"/>
            </a:lvl4pPr>
            <a:lvl5pPr marL="2286000" lvl="4" indent="-228600" algn="l" rtl="0">
              <a:spcBef>
                <a:spcPts val="180"/>
              </a:spcBef>
              <a:spcAft>
                <a:spcPts val="0"/>
              </a:spcAft>
              <a:buClr>
                <a:schemeClr val="dk1"/>
              </a:buClr>
              <a:buSzPts val="900"/>
              <a:buFont typeface="Times New Roman"/>
              <a:buNone/>
              <a:defRPr sz="900"/>
            </a:lvl5pPr>
            <a:lvl6pPr marL="2743200" lvl="5" indent="-228600" algn="l" rtl="0">
              <a:spcBef>
                <a:spcPts val="180"/>
              </a:spcBef>
              <a:spcAft>
                <a:spcPts val="0"/>
              </a:spcAft>
              <a:buClr>
                <a:schemeClr val="dk1"/>
              </a:buClr>
              <a:buSzPts val="900"/>
              <a:buFont typeface="Times New Roman"/>
              <a:buNone/>
              <a:defRPr sz="900"/>
            </a:lvl6pPr>
            <a:lvl7pPr marL="3200400" lvl="6" indent="-228600" algn="l" rtl="0">
              <a:spcBef>
                <a:spcPts val="180"/>
              </a:spcBef>
              <a:spcAft>
                <a:spcPts val="0"/>
              </a:spcAft>
              <a:buClr>
                <a:schemeClr val="dk1"/>
              </a:buClr>
              <a:buSzPts val="900"/>
              <a:buFont typeface="Times New Roman"/>
              <a:buNone/>
              <a:defRPr sz="900"/>
            </a:lvl7pPr>
            <a:lvl8pPr marL="3657600" lvl="7" indent="-228600" algn="l" rtl="0">
              <a:spcBef>
                <a:spcPts val="180"/>
              </a:spcBef>
              <a:spcAft>
                <a:spcPts val="0"/>
              </a:spcAft>
              <a:buClr>
                <a:schemeClr val="dk1"/>
              </a:buClr>
              <a:buSzPts val="900"/>
              <a:buFont typeface="Times New Roman"/>
              <a:buNone/>
              <a:defRPr sz="900"/>
            </a:lvl8pPr>
            <a:lvl9pPr marL="4114800" lvl="8" indent="-228600" algn="l" rtl="0">
              <a:spcBef>
                <a:spcPts val="180"/>
              </a:spcBef>
              <a:spcAft>
                <a:spcPts val="0"/>
              </a:spcAft>
              <a:buClr>
                <a:schemeClr val="dk1"/>
              </a:buClr>
              <a:buSzPts val="900"/>
              <a:buFont typeface="Times New Roman"/>
              <a:buNone/>
              <a:defRPr sz="900"/>
            </a:lvl9pPr>
          </a:lstStyle>
          <a:p>
            <a:endParaRPr/>
          </a:p>
        </p:txBody>
      </p:sp>
      <p:sp>
        <p:nvSpPr>
          <p:cNvPr id="66" name="Google Shape;66;p9"/>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 name="Google Shape;67;p9"/>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9"/>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1" name="Google Shape;71;p10"/>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lvl="0" indent="-431800" algn="l" rtl="0">
              <a:spcBef>
                <a:spcPts val="640"/>
              </a:spcBef>
              <a:spcAft>
                <a:spcPts val="0"/>
              </a:spcAft>
              <a:buClr>
                <a:schemeClr val="dk1"/>
              </a:buClr>
              <a:buSzPts val="3200"/>
              <a:buFont typeface="Times New Roman"/>
              <a:buChar char="•"/>
              <a:defRPr sz="3200"/>
            </a:lvl1pPr>
            <a:lvl2pPr marL="914400" lvl="1" indent="-406400" algn="l" rtl="0">
              <a:spcBef>
                <a:spcPts val="560"/>
              </a:spcBef>
              <a:spcAft>
                <a:spcPts val="0"/>
              </a:spcAft>
              <a:buClr>
                <a:schemeClr val="dk1"/>
              </a:buClr>
              <a:buSzPts val="2800"/>
              <a:buFont typeface="Times New Roman"/>
              <a:buChar char="–"/>
              <a:defRPr sz="2800"/>
            </a:lvl2pPr>
            <a:lvl3pPr marL="1371600" lvl="2" indent="-381000" algn="l" rtl="0">
              <a:spcBef>
                <a:spcPts val="480"/>
              </a:spcBef>
              <a:spcAft>
                <a:spcPts val="0"/>
              </a:spcAft>
              <a:buClr>
                <a:schemeClr val="dk1"/>
              </a:buClr>
              <a:buSzPts val="2400"/>
              <a:buFont typeface="Times New Roman"/>
              <a:buChar char="•"/>
              <a:defRPr sz="2400"/>
            </a:lvl3pPr>
            <a:lvl4pPr marL="1828800" lvl="3" indent="-355600" algn="l" rtl="0">
              <a:spcBef>
                <a:spcPts val="400"/>
              </a:spcBef>
              <a:spcAft>
                <a:spcPts val="0"/>
              </a:spcAft>
              <a:buClr>
                <a:schemeClr val="dk1"/>
              </a:buClr>
              <a:buSzPts val="2000"/>
              <a:buFont typeface="Times New Roman"/>
              <a:buChar char="–"/>
              <a:defRPr sz="2000"/>
            </a:lvl4pPr>
            <a:lvl5pPr marL="2286000" lvl="4" indent="-355600" algn="l" rtl="0">
              <a:spcBef>
                <a:spcPts val="400"/>
              </a:spcBef>
              <a:spcAft>
                <a:spcPts val="0"/>
              </a:spcAft>
              <a:buClr>
                <a:schemeClr val="dk1"/>
              </a:buClr>
              <a:buSzPts val="2000"/>
              <a:buFont typeface="Times New Roman"/>
              <a:buChar char="»"/>
              <a:defRPr sz="2000"/>
            </a:lvl5pPr>
            <a:lvl6pPr marL="2743200" lvl="5" indent="-355600" algn="l" rtl="0">
              <a:spcBef>
                <a:spcPts val="400"/>
              </a:spcBef>
              <a:spcAft>
                <a:spcPts val="0"/>
              </a:spcAft>
              <a:buClr>
                <a:schemeClr val="dk1"/>
              </a:buClr>
              <a:buSzPts val="2000"/>
              <a:buFont typeface="Times New Roman"/>
              <a:buChar char="»"/>
              <a:defRPr sz="2000"/>
            </a:lvl6pPr>
            <a:lvl7pPr marL="3200400" lvl="6" indent="-355600" algn="l" rtl="0">
              <a:spcBef>
                <a:spcPts val="400"/>
              </a:spcBef>
              <a:spcAft>
                <a:spcPts val="0"/>
              </a:spcAft>
              <a:buClr>
                <a:schemeClr val="dk1"/>
              </a:buClr>
              <a:buSzPts val="2000"/>
              <a:buFont typeface="Times New Roman"/>
              <a:buChar char="»"/>
              <a:defRPr sz="2000"/>
            </a:lvl7pPr>
            <a:lvl8pPr marL="3657600" lvl="7" indent="-355600" algn="l" rtl="0">
              <a:spcBef>
                <a:spcPts val="400"/>
              </a:spcBef>
              <a:spcAft>
                <a:spcPts val="0"/>
              </a:spcAft>
              <a:buClr>
                <a:schemeClr val="dk1"/>
              </a:buClr>
              <a:buSzPts val="2000"/>
              <a:buFont typeface="Times New Roman"/>
              <a:buChar char="»"/>
              <a:defRPr sz="2000"/>
            </a:lvl8pPr>
            <a:lvl9pPr marL="4114800" lvl="8" indent="-355600" algn="l" rtl="0">
              <a:spcBef>
                <a:spcPts val="400"/>
              </a:spcBef>
              <a:spcAft>
                <a:spcPts val="0"/>
              </a:spcAft>
              <a:buClr>
                <a:schemeClr val="dk1"/>
              </a:buClr>
              <a:buSzPts val="2000"/>
              <a:buFont typeface="Times New Roman"/>
              <a:buChar char="»"/>
              <a:defRPr sz="2000"/>
            </a:lvl9pPr>
          </a:lstStyle>
          <a:p>
            <a:endParaRPr/>
          </a:p>
        </p:txBody>
      </p:sp>
      <p:sp>
        <p:nvSpPr>
          <p:cNvPr id="72" name="Google Shape;72;p10"/>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1"/>
              </a:buClr>
              <a:buSzPts val="1400"/>
              <a:buFont typeface="Times New Roman"/>
              <a:buNone/>
              <a:defRPr sz="1400"/>
            </a:lvl1pPr>
            <a:lvl2pPr marL="914400" lvl="1" indent="-228600" algn="l" rtl="0">
              <a:spcBef>
                <a:spcPts val="240"/>
              </a:spcBef>
              <a:spcAft>
                <a:spcPts val="0"/>
              </a:spcAft>
              <a:buClr>
                <a:schemeClr val="dk1"/>
              </a:buClr>
              <a:buSzPts val="1200"/>
              <a:buFont typeface="Times New Roman"/>
              <a:buNone/>
              <a:defRPr sz="1200"/>
            </a:lvl2pPr>
            <a:lvl3pPr marL="1371600" lvl="2" indent="-228600" algn="l" rtl="0">
              <a:spcBef>
                <a:spcPts val="200"/>
              </a:spcBef>
              <a:spcAft>
                <a:spcPts val="0"/>
              </a:spcAft>
              <a:buClr>
                <a:schemeClr val="dk1"/>
              </a:buClr>
              <a:buSzPts val="1000"/>
              <a:buFont typeface="Times New Roman"/>
              <a:buNone/>
              <a:defRPr sz="1000"/>
            </a:lvl3pPr>
            <a:lvl4pPr marL="1828800" lvl="3" indent="-228600" algn="l" rtl="0">
              <a:spcBef>
                <a:spcPts val="180"/>
              </a:spcBef>
              <a:spcAft>
                <a:spcPts val="0"/>
              </a:spcAft>
              <a:buClr>
                <a:schemeClr val="dk1"/>
              </a:buClr>
              <a:buSzPts val="900"/>
              <a:buFont typeface="Times New Roman"/>
              <a:buNone/>
              <a:defRPr sz="900"/>
            </a:lvl4pPr>
            <a:lvl5pPr marL="2286000" lvl="4" indent="-228600" algn="l" rtl="0">
              <a:spcBef>
                <a:spcPts val="180"/>
              </a:spcBef>
              <a:spcAft>
                <a:spcPts val="0"/>
              </a:spcAft>
              <a:buClr>
                <a:schemeClr val="dk1"/>
              </a:buClr>
              <a:buSzPts val="900"/>
              <a:buFont typeface="Times New Roman"/>
              <a:buNone/>
              <a:defRPr sz="900"/>
            </a:lvl5pPr>
            <a:lvl6pPr marL="2743200" lvl="5" indent="-228600" algn="l" rtl="0">
              <a:spcBef>
                <a:spcPts val="180"/>
              </a:spcBef>
              <a:spcAft>
                <a:spcPts val="0"/>
              </a:spcAft>
              <a:buClr>
                <a:schemeClr val="dk1"/>
              </a:buClr>
              <a:buSzPts val="900"/>
              <a:buFont typeface="Times New Roman"/>
              <a:buNone/>
              <a:defRPr sz="900"/>
            </a:lvl6pPr>
            <a:lvl7pPr marL="3200400" lvl="6" indent="-228600" algn="l" rtl="0">
              <a:spcBef>
                <a:spcPts val="180"/>
              </a:spcBef>
              <a:spcAft>
                <a:spcPts val="0"/>
              </a:spcAft>
              <a:buClr>
                <a:schemeClr val="dk1"/>
              </a:buClr>
              <a:buSzPts val="900"/>
              <a:buFont typeface="Times New Roman"/>
              <a:buNone/>
              <a:defRPr sz="900"/>
            </a:lvl7pPr>
            <a:lvl8pPr marL="3657600" lvl="7" indent="-228600" algn="l" rtl="0">
              <a:spcBef>
                <a:spcPts val="180"/>
              </a:spcBef>
              <a:spcAft>
                <a:spcPts val="0"/>
              </a:spcAft>
              <a:buClr>
                <a:schemeClr val="dk1"/>
              </a:buClr>
              <a:buSzPts val="900"/>
              <a:buFont typeface="Times New Roman"/>
              <a:buNone/>
              <a:defRPr sz="900"/>
            </a:lvl8pPr>
            <a:lvl9pPr marL="4114800" lvl="8" indent="-228600" algn="l" rtl="0">
              <a:spcBef>
                <a:spcPts val="180"/>
              </a:spcBef>
              <a:spcAft>
                <a:spcPts val="0"/>
              </a:spcAft>
              <a:buClr>
                <a:schemeClr val="dk1"/>
              </a:buClr>
              <a:buSzPts val="900"/>
              <a:buFont typeface="Times New Roman"/>
              <a:buNone/>
              <a:defRPr sz="900"/>
            </a:lvl9pPr>
          </a:lstStyle>
          <a:p>
            <a:endParaRPr/>
          </a:p>
        </p:txBody>
      </p:sp>
      <p:sp>
        <p:nvSpPr>
          <p:cNvPr id="73" name="Google Shape;73;p10"/>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4" name="Google Shape;74;p10"/>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 name="Google Shape;75;p10"/>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6"/>
        <p:cNvGrpSpPr/>
        <p:nvPr/>
      </p:nvGrpSpPr>
      <p:grpSpPr>
        <a:xfrm>
          <a:off x="0" y="0"/>
          <a:ext cx="0" cy="0"/>
          <a:chOff x="0" y="0"/>
          <a:chExt cx="0" cy="0"/>
        </a:xfrm>
      </p:grpSpPr>
      <p:sp>
        <p:nvSpPr>
          <p:cNvPr id="77" name="Google Shape;77;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8" name="Google Shape;78;p11"/>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1"/>
              </a:buClr>
              <a:buSzPts val="2400"/>
              <a:buFont typeface="Times New Roman"/>
              <a:buNone/>
              <a:defRPr sz="2400" b="1"/>
            </a:lvl1pPr>
            <a:lvl2pPr marL="914400" lvl="1" indent="-228600" algn="l" rtl="0">
              <a:spcBef>
                <a:spcPts val="400"/>
              </a:spcBef>
              <a:spcAft>
                <a:spcPts val="0"/>
              </a:spcAft>
              <a:buClr>
                <a:schemeClr val="dk1"/>
              </a:buClr>
              <a:buSzPts val="2000"/>
              <a:buFont typeface="Times New Roman"/>
              <a:buNone/>
              <a:defRPr sz="2000" b="1"/>
            </a:lvl2pPr>
            <a:lvl3pPr marL="1371600" lvl="2" indent="-228600" algn="l" rtl="0">
              <a:spcBef>
                <a:spcPts val="360"/>
              </a:spcBef>
              <a:spcAft>
                <a:spcPts val="0"/>
              </a:spcAft>
              <a:buClr>
                <a:schemeClr val="dk1"/>
              </a:buClr>
              <a:buSzPts val="1800"/>
              <a:buFont typeface="Times New Roman"/>
              <a:buNone/>
              <a:defRPr sz="1800" b="1"/>
            </a:lvl3pPr>
            <a:lvl4pPr marL="1828800" lvl="3" indent="-228600" algn="l" rtl="0">
              <a:spcBef>
                <a:spcPts val="320"/>
              </a:spcBef>
              <a:spcAft>
                <a:spcPts val="0"/>
              </a:spcAft>
              <a:buClr>
                <a:schemeClr val="dk1"/>
              </a:buClr>
              <a:buSzPts val="1600"/>
              <a:buFont typeface="Times New Roman"/>
              <a:buNone/>
              <a:defRPr sz="1600" b="1"/>
            </a:lvl4pPr>
            <a:lvl5pPr marL="2286000" lvl="4" indent="-228600" algn="l" rtl="0">
              <a:spcBef>
                <a:spcPts val="320"/>
              </a:spcBef>
              <a:spcAft>
                <a:spcPts val="0"/>
              </a:spcAft>
              <a:buClr>
                <a:schemeClr val="dk1"/>
              </a:buClr>
              <a:buSzPts val="1600"/>
              <a:buFont typeface="Times New Roman"/>
              <a:buNone/>
              <a:defRPr sz="1600" b="1"/>
            </a:lvl5pPr>
            <a:lvl6pPr marL="2743200" lvl="5" indent="-228600" algn="l" rtl="0">
              <a:spcBef>
                <a:spcPts val="320"/>
              </a:spcBef>
              <a:spcAft>
                <a:spcPts val="0"/>
              </a:spcAft>
              <a:buClr>
                <a:schemeClr val="dk1"/>
              </a:buClr>
              <a:buSzPts val="1600"/>
              <a:buFont typeface="Times New Roman"/>
              <a:buNone/>
              <a:defRPr sz="1600" b="1"/>
            </a:lvl6pPr>
            <a:lvl7pPr marL="3200400" lvl="6" indent="-228600" algn="l" rtl="0">
              <a:spcBef>
                <a:spcPts val="320"/>
              </a:spcBef>
              <a:spcAft>
                <a:spcPts val="0"/>
              </a:spcAft>
              <a:buClr>
                <a:schemeClr val="dk1"/>
              </a:buClr>
              <a:buSzPts val="1600"/>
              <a:buFont typeface="Times New Roman"/>
              <a:buNone/>
              <a:defRPr sz="1600" b="1"/>
            </a:lvl7pPr>
            <a:lvl8pPr marL="3657600" lvl="7" indent="-228600" algn="l" rtl="0">
              <a:spcBef>
                <a:spcPts val="320"/>
              </a:spcBef>
              <a:spcAft>
                <a:spcPts val="0"/>
              </a:spcAft>
              <a:buClr>
                <a:schemeClr val="dk1"/>
              </a:buClr>
              <a:buSzPts val="1600"/>
              <a:buFont typeface="Times New Roman"/>
              <a:buNone/>
              <a:defRPr sz="1600" b="1"/>
            </a:lvl8pPr>
            <a:lvl9pPr marL="4114800" lvl="8" indent="-228600" algn="l" rtl="0">
              <a:spcBef>
                <a:spcPts val="320"/>
              </a:spcBef>
              <a:spcAft>
                <a:spcPts val="0"/>
              </a:spcAft>
              <a:buClr>
                <a:schemeClr val="dk1"/>
              </a:buClr>
              <a:buSzPts val="1600"/>
              <a:buFont typeface="Times New Roman"/>
              <a:buNone/>
              <a:defRPr sz="1600" b="1"/>
            </a:lvl9pPr>
          </a:lstStyle>
          <a:p>
            <a:endParaRPr/>
          </a:p>
        </p:txBody>
      </p:sp>
      <p:sp>
        <p:nvSpPr>
          <p:cNvPr id="79" name="Google Shape;79;p11"/>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lvl="0" indent="-381000" algn="l" rtl="0">
              <a:spcBef>
                <a:spcPts val="480"/>
              </a:spcBef>
              <a:spcAft>
                <a:spcPts val="0"/>
              </a:spcAft>
              <a:buClr>
                <a:schemeClr val="dk1"/>
              </a:buClr>
              <a:buSzPts val="2400"/>
              <a:buFont typeface="Times New Roman"/>
              <a:buChar char="•"/>
              <a:defRPr sz="2400"/>
            </a:lvl1pPr>
            <a:lvl2pPr marL="914400" lvl="1" indent="-355600" algn="l" rtl="0">
              <a:spcBef>
                <a:spcPts val="400"/>
              </a:spcBef>
              <a:spcAft>
                <a:spcPts val="0"/>
              </a:spcAft>
              <a:buClr>
                <a:schemeClr val="dk1"/>
              </a:buClr>
              <a:buSzPts val="2000"/>
              <a:buFont typeface="Times New Roman"/>
              <a:buChar char="–"/>
              <a:defRPr sz="2000"/>
            </a:lvl2pPr>
            <a:lvl3pPr marL="1371600" lvl="2" indent="-342900" algn="l" rtl="0">
              <a:spcBef>
                <a:spcPts val="360"/>
              </a:spcBef>
              <a:spcAft>
                <a:spcPts val="0"/>
              </a:spcAft>
              <a:buClr>
                <a:schemeClr val="dk1"/>
              </a:buClr>
              <a:buSzPts val="1800"/>
              <a:buFont typeface="Times New Roman"/>
              <a:buChar char="•"/>
              <a:defRPr sz="1800"/>
            </a:lvl3pPr>
            <a:lvl4pPr marL="1828800" lvl="3" indent="-330200" algn="l" rtl="0">
              <a:spcBef>
                <a:spcPts val="320"/>
              </a:spcBef>
              <a:spcAft>
                <a:spcPts val="0"/>
              </a:spcAft>
              <a:buClr>
                <a:schemeClr val="dk1"/>
              </a:buClr>
              <a:buSzPts val="1600"/>
              <a:buFont typeface="Times New Roman"/>
              <a:buChar char="–"/>
              <a:defRPr sz="1600"/>
            </a:lvl4pPr>
            <a:lvl5pPr marL="2286000" lvl="4" indent="-330200" algn="l" rtl="0">
              <a:spcBef>
                <a:spcPts val="320"/>
              </a:spcBef>
              <a:spcAft>
                <a:spcPts val="0"/>
              </a:spcAft>
              <a:buClr>
                <a:schemeClr val="dk1"/>
              </a:buClr>
              <a:buSzPts val="1600"/>
              <a:buFont typeface="Times New Roman"/>
              <a:buChar char="»"/>
              <a:defRPr sz="1600"/>
            </a:lvl5pPr>
            <a:lvl6pPr marL="2743200" lvl="5" indent="-330200" algn="l" rtl="0">
              <a:spcBef>
                <a:spcPts val="320"/>
              </a:spcBef>
              <a:spcAft>
                <a:spcPts val="0"/>
              </a:spcAft>
              <a:buClr>
                <a:schemeClr val="dk1"/>
              </a:buClr>
              <a:buSzPts val="1600"/>
              <a:buFont typeface="Times New Roman"/>
              <a:buChar char="»"/>
              <a:defRPr sz="1600"/>
            </a:lvl6pPr>
            <a:lvl7pPr marL="3200400" lvl="6" indent="-330200" algn="l" rtl="0">
              <a:spcBef>
                <a:spcPts val="320"/>
              </a:spcBef>
              <a:spcAft>
                <a:spcPts val="0"/>
              </a:spcAft>
              <a:buClr>
                <a:schemeClr val="dk1"/>
              </a:buClr>
              <a:buSzPts val="1600"/>
              <a:buFont typeface="Times New Roman"/>
              <a:buChar char="»"/>
              <a:defRPr sz="1600"/>
            </a:lvl7pPr>
            <a:lvl8pPr marL="3657600" lvl="7" indent="-330200" algn="l" rtl="0">
              <a:spcBef>
                <a:spcPts val="320"/>
              </a:spcBef>
              <a:spcAft>
                <a:spcPts val="0"/>
              </a:spcAft>
              <a:buClr>
                <a:schemeClr val="dk1"/>
              </a:buClr>
              <a:buSzPts val="1600"/>
              <a:buFont typeface="Times New Roman"/>
              <a:buChar char="»"/>
              <a:defRPr sz="1600"/>
            </a:lvl8pPr>
            <a:lvl9pPr marL="4114800" lvl="8" indent="-330200" algn="l" rtl="0">
              <a:spcBef>
                <a:spcPts val="320"/>
              </a:spcBef>
              <a:spcAft>
                <a:spcPts val="0"/>
              </a:spcAft>
              <a:buClr>
                <a:schemeClr val="dk1"/>
              </a:buClr>
              <a:buSzPts val="1600"/>
              <a:buFont typeface="Times New Roman"/>
              <a:buChar char="»"/>
              <a:defRPr sz="1600"/>
            </a:lvl9pPr>
          </a:lstStyle>
          <a:p>
            <a:endParaRPr/>
          </a:p>
        </p:txBody>
      </p:sp>
      <p:sp>
        <p:nvSpPr>
          <p:cNvPr id="80" name="Google Shape;80;p11"/>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1"/>
              </a:buClr>
              <a:buSzPts val="2400"/>
              <a:buFont typeface="Times New Roman"/>
              <a:buNone/>
              <a:defRPr sz="2400" b="1"/>
            </a:lvl1pPr>
            <a:lvl2pPr marL="914400" lvl="1" indent="-228600" algn="l" rtl="0">
              <a:spcBef>
                <a:spcPts val="400"/>
              </a:spcBef>
              <a:spcAft>
                <a:spcPts val="0"/>
              </a:spcAft>
              <a:buClr>
                <a:schemeClr val="dk1"/>
              </a:buClr>
              <a:buSzPts val="2000"/>
              <a:buFont typeface="Times New Roman"/>
              <a:buNone/>
              <a:defRPr sz="2000" b="1"/>
            </a:lvl2pPr>
            <a:lvl3pPr marL="1371600" lvl="2" indent="-228600" algn="l" rtl="0">
              <a:spcBef>
                <a:spcPts val="360"/>
              </a:spcBef>
              <a:spcAft>
                <a:spcPts val="0"/>
              </a:spcAft>
              <a:buClr>
                <a:schemeClr val="dk1"/>
              </a:buClr>
              <a:buSzPts val="1800"/>
              <a:buFont typeface="Times New Roman"/>
              <a:buNone/>
              <a:defRPr sz="1800" b="1"/>
            </a:lvl3pPr>
            <a:lvl4pPr marL="1828800" lvl="3" indent="-228600" algn="l" rtl="0">
              <a:spcBef>
                <a:spcPts val="320"/>
              </a:spcBef>
              <a:spcAft>
                <a:spcPts val="0"/>
              </a:spcAft>
              <a:buClr>
                <a:schemeClr val="dk1"/>
              </a:buClr>
              <a:buSzPts val="1600"/>
              <a:buFont typeface="Times New Roman"/>
              <a:buNone/>
              <a:defRPr sz="1600" b="1"/>
            </a:lvl4pPr>
            <a:lvl5pPr marL="2286000" lvl="4" indent="-228600" algn="l" rtl="0">
              <a:spcBef>
                <a:spcPts val="320"/>
              </a:spcBef>
              <a:spcAft>
                <a:spcPts val="0"/>
              </a:spcAft>
              <a:buClr>
                <a:schemeClr val="dk1"/>
              </a:buClr>
              <a:buSzPts val="1600"/>
              <a:buFont typeface="Times New Roman"/>
              <a:buNone/>
              <a:defRPr sz="1600" b="1"/>
            </a:lvl5pPr>
            <a:lvl6pPr marL="2743200" lvl="5" indent="-228600" algn="l" rtl="0">
              <a:spcBef>
                <a:spcPts val="320"/>
              </a:spcBef>
              <a:spcAft>
                <a:spcPts val="0"/>
              </a:spcAft>
              <a:buClr>
                <a:schemeClr val="dk1"/>
              </a:buClr>
              <a:buSzPts val="1600"/>
              <a:buFont typeface="Times New Roman"/>
              <a:buNone/>
              <a:defRPr sz="1600" b="1"/>
            </a:lvl6pPr>
            <a:lvl7pPr marL="3200400" lvl="6" indent="-228600" algn="l" rtl="0">
              <a:spcBef>
                <a:spcPts val="320"/>
              </a:spcBef>
              <a:spcAft>
                <a:spcPts val="0"/>
              </a:spcAft>
              <a:buClr>
                <a:schemeClr val="dk1"/>
              </a:buClr>
              <a:buSzPts val="1600"/>
              <a:buFont typeface="Times New Roman"/>
              <a:buNone/>
              <a:defRPr sz="1600" b="1"/>
            </a:lvl7pPr>
            <a:lvl8pPr marL="3657600" lvl="7" indent="-228600" algn="l" rtl="0">
              <a:spcBef>
                <a:spcPts val="320"/>
              </a:spcBef>
              <a:spcAft>
                <a:spcPts val="0"/>
              </a:spcAft>
              <a:buClr>
                <a:schemeClr val="dk1"/>
              </a:buClr>
              <a:buSzPts val="1600"/>
              <a:buFont typeface="Times New Roman"/>
              <a:buNone/>
              <a:defRPr sz="1600" b="1"/>
            </a:lvl8pPr>
            <a:lvl9pPr marL="4114800" lvl="8" indent="-228600" algn="l" rtl="0">
              <a:spcBef>
                <a:spcPts val="320"/>
              </a:spcBef>
              <a:spcAft>
                <a:spcPts val="0"/>
              </a:spcAft>
              <a:buClr>
                <a:schemeClr val="dk1"/>
              </a:buClr>
              <a:buSzPts val="1600"/>
              <a:buFont typeface="Times New Roman"/>
              <a:buNone/>
              <a:defRPr sz="1600" b="1"/>
            </a:lvl9pPr>
          </a:lstStyle>
          <a:p>
            <a:endParaRPr/>
          </a:p>
        </p:txBody>
      </p:sp>
      <p:sp>
        <p:nvSpPr>
          <p:cNvPr id="81" name="Google Shape;81;p11"/>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lvl="0" indent="-381000" algn="l" rtl="0">
              <a:spcBef>
                <a:spcPts val="480"/>
              </a:spcBef>
              <a:spcAft>
                <a:spcPts val="0"/>
              </a:spcAft>
              <a:buClr>
                <a:schemeClr val="dk1"/>
              </a:buClr>
              <a:buSzPts val="2400"/>
              <a:buFont typeface="Times New Roman"/>
              <a:buChar char="•"/>
              <a:defRPr sz="2400"/>
            </a:lvl1pPr>
            <a:lvl2pPr marL="914400" lvl="1" indent="-355600" algn="l" rtl="0">
              <a:spcBef>
                <a:spcPts val="400"/>
              </a:spcBef>
              <a:spcAft>
                <a:spcPts val="0"/>
              </a:spcAft>
              <a:buClr>
                <a:schemeClr val="dk1"/>
              </a:buClr>
              <a:buSzPts val="2000"/>
              <a:buFont typeface="Times New Roman"/>
              <a:buChar char="–"/>
              <a:defRPr sz="2000"/>
            </a:lvl2pPr>
            <a:lvl3pPr marL="1371600" lvl="2" indent="-342900" algn="l" rtl="0">
              <a:spcBef>
                <a:spcPts val="360"/>
              </a:spcBef>
              <a:spcAft>
                <a:spcPts val="0"/>
              </a:spcAft>
              <a:buClr>
                <a:schemeClr val="dk1"/>
              </a:buClr>
              <a:buSzPts val="1800"/>
              <a:buFont typeface="Times New Roman"/>
              <a:buChar char="•"/>
              <a:defRPr sz="1800"/>
            </a:lvl3pPr>
            <a:lvl4pPr marL="1828800" lvl="3" indent="-330200" algn="l" rtl="0">
              <a:spcBef>
                <a:spcPts val="320"/>
              </a:spcBef>
              <a:spcAft>
                <a:spcPts val="0"/>
              </a:spcAft>
              <a:buClr>
                <a:schemeClr val="dk1"/>
              </a:buClr>
              <a:buSzPts val="1600"/>
              <a:buFont typeface="Times New Roman"/>
              <a:buChar char="–"/>
              <a:defRPr sz="1600"/>
            </a:lvl4pPr>
            <a:lvl5pPr marL="2286000" lvl="4" indent="-330200" algn="l" rtl="0">
              <a:spcBef>
                <a:spcPts val="320"/>
              </a:spcBef>
              <a:spcAft>
                <a:spcPts val="0"/>
              </a:spcAft>
              <a:buClr>
                <a:schemeClr val="dk1"/>
              </a:buClr>
              <a:buSzPts val="1600"/>
              <a:buFont typeface="Times New Roman"/>
              <a:buChar char="»"/>
              <a:defRPr sz="1600"/>
            </a:lvl5pPr>
            <a:lvl6pPr marL="2743200" lvl="5" indent="-330200" algn="l" rtl="0">
              <a:spcBef>
                <a:spcPts val="320"/>
              </a:spcBef>
              <a:spcAft>
                <a:spcPts val="0"/>
              </a:spcAft>
              <a:buClr>
                <a:schemeClr val="dk1"/>
              </a:buClr>
              <a:buSzPts val="1600"/>
              <a:buFont typeface="Times New Roman"/>
              <a:buChar char="»"/>
              <a:defRPr sz="1600"/>
            </a:lvl6pPr>
            <a:lvl7pPr marL="3200400" lvl="6" indent="-330200" algn="l" rtl="0">
              <a:spcBef>
                <a:spcPts val="320"/>
              </a:spcBef>
              <a:spcAft>
                <a:spcPts val="0"/>
              </a:spcAft>
              <a:buClr>
                <a:schemeClr val="dk1"/>
              </a:buClr>
              <a:buSzPts val="1600"/>
              <a:buFont typeface="Times New Roman"/>
              <a:buChar char="»"/>
              <a:defRPr sz="1600"/>
            </a:lvl7pPr>
            <a:lvl8pPr marL="3657600" lvl="7" indent="-330200" algn="l" rtl="0">
              <a:spcBef>
                <a:spcPts val="320"/>
              </a:spcBef>
              <a:spcAft>
                <a:spcPts val="0"/>
              </a:spcAft>
              <a:buClr>
                <a:schemeClr val="dk1"/>
              </a:buClr>
              <a:buSzPts val="1600"/>
              <a:buFont typeface="Times New Roman"/>
              <a:buChar char="»"/>
              <a:defRPr sz="1600"/>
            </a:lvl8pPr>
            <a:lvl9pPr marL="4114800" lvl="8" indent="-330200" algn="l" rtl="0">
              <a:spcBef>
                <a:spcPts val="320"/>
              </a:spcBef>
              <a:spcAft>
                <a:spcPts val="0"/>
              </a:spcAft>
              <a:buClr>
                <a:schemeClr val="dk1"/>
              </a:buClr>
              <a:buSzPts val="1600"/>
              <a:buFont typeface="Times New Roman"/>
              <a:buChar char="»"/>
              <a:defRPr sz="1600"/>
            </a:lvl9pPr>
          </a:lstStyle>
          <a:p>
            <a:endParaRPr/>
          </a:p>
        </p:txBody>
      </p:sp>
      <p:sp>
        <p:nvSpPr>
          <p:cNvPr id="82" name="Google Shape;82;p11"/>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11"/>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11"/>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Shape 9"/>
        <p:cNvGrpSpPr/>
        <p:nvPr/>
      </p:nvGrpSpPr>
      <p:grpSpPr>
        <a:xfrm>
          <a:off x="0" y="0"/>
          <a:ext cx="0" cy="0"/>
          <a:chOff x="0" y="0"/>
          <a:chExt cx="0" cy="0"/>
        </a:xfrm>
      </p:grpSpPr>
      <p:sp>
        <p:nvSpPr>
          <p:cNvPr id="10" name="Google Shape;10;p1" descr="Canvas"/>
          <p:cNvSpPr txBox="1"/>
          <p:nvPr/>
        </p:nvSpPr>
        <p:spPr>
          <a:xfrm>
            <a:off x="528637" y="201612"/>
            <a:ext cx="8397900" cy="6467400"/>
          </a:xfrm>
          <a:prstGeom prst="rect">
            <a:avLst/>
          </a:prstGeom>
          <a:blipFill rotWithShape="1">
            <a:blip r:embed="rId4">
              <a:alphaModFix/>
            </a:blip>
            <a:tile tx="0" ty="0" sx="99997" sy="99997" flip="none" algn="tl"/>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11" name="Google Shape;11;p1" descr="A:\minispir.GIF"/>
          <p:cNvPicPr preferRelativeResize="0"/>
          <p:nvPr/>
        </p:nvPicPr>
        <p:blipFill rotWithShape="1">
          <a:blip r:embed="rId5">
            <a:alphaModFix/>
          </a:blip>
          <a:srcRect/>
          <a:stretch/>
        </p:blipFill>
        <p:spPr>
          <a:xfrm>
            <a:off x="0" y="50800"/>
            <a:ext cx="1181100" cy="4286250"/>
          </a:xfrm>
          <a:prstGeom prst="rect">
            <a:avLst/>
          </a:prstGeom>
          <a:noFill/>
          <a:ln>
            <a:noFill/>
          </a:ln>
        </p:spPr>
      </p:pic>
      <p:sp>
        <p:nvSpPr>
          <p:cNvPr id="12" name="Google Shape;12;p1" descr="Canvas"/>
          <p:cNvSpPr txBox="1"/>
          <p:nvPr/>
        </p:nvSpPr>
        <p:spPr>
          <a:xfrm>
            <a:off x="596900" y="4130675"/>
            <a:ext cx="1041300" cy="457200"/>
          </a:xfrm>
          <a:prstGeom prst="rect">
            <a:avLst/>
          </a:prstGeom>
          <a:blipFill rotWithShape="1">
            <a:blip r:embed="rId4">
              <a:alphaModFix/>
            </a:blip>
            <a:tile tx="0" ty="0" sx="99997" sy="99997" flip="none" algn="tl"/>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13" name="Google Shape;13;p1" descr="A:\minispir.GIF"/>
          <p:cNvPicPr preferRelativeResize="0"/>
          <p:nvPr/>
        </p:nvPicPr>
        <p:blipFill rotWithShape="1">
          <a:blip r:embed="rId5">
            <a:alphaModFix/>
          </a:blip>
          <a:srcRect t="39997"/>
          <a:stretch/>
        </p:blipFill>
        <p:spPr>
          <a:xfrm>
            <a:off x="0" y="4222750"/>
            <a:ext cx="1181100" cy="2571750"/>
          </a:xfrm>
          <a:prstGeom prst="rect">
            <a:avLst/>
          </a:prstGeom>
          <a:noFill/>
          <a:ln>
            <a:noFill/>
          </a:ln>
        </p:spPr>
      </p:pic>
      <p:sp>
        <p:nvSpPr>
          <p:cNvPr id="14" name="Google Shape;14;p1"/>
          <p:cNvSpPr txBox="1">
            <a:spLocks noGrp="1"/>
          </p:cNvSpPr>
          <p:nvPr>
            <p:ph type="title"/>
          </p:nvPr>
        </p:nvSpPr>
        <p:spPr>
          <a:xfrm>
            <a:off x="1066800" y="381000"/>
            <a:ext cx="7620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5" name="Google Shape;15;p1"/>
          <p:cNvSpPr txBox="1">
            <a:spLocks noGrp="1"/>
          </p:cNvSpPr>
          <p:nvPr>
            <p:ph type="body" idx="1"/>
          </p:nvPr>
        </p:nvSpPr>
        <p:spPr>
          <a:xfrm>
            <a:off x="1066800" y="1752600"/>
            <a:ext cx="76200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6" name="Google Shape;16;p1"/>
          <p:cNvSpPr txBox="1">
            <a:spLocks noGrp="1"/>
          </p:cNvSpPr>
          <p:nvPr>
            <p:ph type="dt" idx="10"/>
          </p:nvPr>
        </p:nvSpPr>
        <p:spPr>
          <a:xfrm>
            <a:off x="1084262" y="60960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7" name="Google Shape;17;p1"/>
          <p:cNvSpPr txBox="1">
            <a:spLocks noGrp="1"/>
          </p:cNvSpPr>
          <p:nvPr>
            <p:ph type="ftr" idx="11"/>
          </p:nvPr>
        </p:nvSpPr>
        <p:spPr>
          <a:xfrm>
            <a:off x="3522662" y="60960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8" name="Google Shape;18;p1"/>
          <p:cNvSpPr txBox="1">
            <a:spLocks noGrp="1"/>
          </p:cNvSpPr>
          <p:nvPr>
            <p:ph type="sldNum" idx="12"/>
          </p:nvPr>
        </p:nvSpPr>
        <p:spPr>
          <a:xfrm>
            <a:off x="6951662" y="60960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6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Shape 25"/>
        <p:cNvGrpSpPr/>
        <p:nvPr/>
      </p:nvGrpSpPr>
      <p:grpSpPr>
        <a:xfrm>
          <a:off x="0" y="0"/>
          <a:ext cx="0" cy="0"/>
          <a:chOff x="0" y="0"/>
          <a:chExt cx="0" cy="0"/>
        </a:xfrm>
      </p:grpSpPr>
      <p:sp>
        <p:nvSpPr>
          <p:cNvPr id="26" name="Google Shape;26;p3"/>
          <p:cNvSpPr txBox="1"/>
          <p:nvPr/>
        </p:nvSpPr>
        <p:spPr>
          <a:xfrm>
            <a:off x="609600" y="228600"/>
            <a:ext cx="8239200" cy="6391200"/>
          </a:xfrm>
          <a:prstGeom prst="rect">
            <a:avLst/>
          </a:prstGeom>
          <a:solidFill>
            <a:srgbClr val="EDE7E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cxnSp>
        <p:nvCxnSpPr>
          <p:cNvPr id="27" name="Google Shape;27;p3"/>
          <p:cNvCxnSpPr/>
          <p:nvPr/>
        </p:nvCxnSpPr>
        <p:spPr>
          <a:xfrm>
            <a:off x="1016000" y="1600200"/>
            <a:ext cx="7670700" cy="0"/>
          </a:xfrm>
          <a:prstGeom prst="straightConnector1">
            <a:avLst/>
          </a:prstGeom>
          <a:noFill/>
          <a:ln w="9525" cap="flat" cmpd="sng">
            <a:solidFill>
              <a:schemeClr val="lt2"/>
            </a:solidFill>
            <a:prstDash val="solid"/>
            <a:miter lim="800000"/>
            <a:headEnd type="none" w="med" len="med"/>
            <a:tailEnd type="none" w="med" len="med"/>
          </a:ln>
        </p:spPr>
      </p:cxnSp>
      <p:pic>
        <p:nvPicPr>
          <p:cNvPr id="28" name="Google Shape;28;p3" descr="A:\minispir.GIF"/>
          <p:cNvPicPr preferRelativeResize="0"/>
          <p:nvPr/>
        </p:nvPicPr>
        <p:blipFill rotWithShape="1">
          <a:blip r:embed="rId11">
            <a:alphaModFix/>
          </a:blip>
          <a:srcRect b="5329"/>
          <a:stretch/>
        </p:blipFill>
        <p:spPr>
          <a:xfrm>
            <a:off x="0" y="50800"/>
            <a:ext cx="1181100" cy="4057650"/>
          </a:xfrm>
          <a:prstGeom prst="rect">
            <a:avLst/>
          </a:prstGeom>
          <a:noFill/>
          <a:ln>
            <a:noFill/>
          </a:ln>
        </p:spPr>
      </p:pic>
      <p:pic>
        <p:nvPicPr>
          <p:cNvPr id="29" name="Google Shape;29;p3" descr="A:\minispir.GIF"/>
          <p:cNvPicPr preferRelativeResize="0"/>
          <p:nvPr/>
        </p:nvPicPr>
        <p:blipFill rotWithShape="1">
          <a:blip r:embed="rId11">
            <a:alphaModFix/>
          </a:blip>
          <a:srcRect t="39997"/>
          <a:stretch/>
        </p:blipFill>
        <p:spPr>
          <a:xfrm>
            <a:off x="0" y="4222750"/>
            <a:ext cx="1181100" cy="2571750"/>
          </a:xfrm>
          <a:prstGeom prst="rect">
            <a:avLst/>
          </a:prstGeom>
          <a:noFill/>
          <a:ln>
            <a:noFill/>
          </a:ln>
        </p:spPr>
      </p:pic>
      <p:sp>
        <p:nvSpPr>
          <p:cNvPr id="30" name="Google Shape;30;p3"/>
          <p:cNvSpPr txBox="1">
            <a:spLocks noGrp="1"/>
          </p:cNvSpPr>
          <p:nvPr>
            <p:ph type="title"/>
          </p:nvPr>
        </p:nvSpPr>
        <p:spPr>
          <a:xfrm>
            <a:off x="1066800" y="381000"/>
            <a:ext cx="7620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31" name="Google Shape;31;p3"/>
          <p:cNvSpPr txBox="1">
            <a:spLocks noGrp="1"/>
          </p:cNvSpPr>
          <p:nvPr>
            <p:ph type="body" idx="1"/>
          </p:nvPr>
        </p:nvSpPr>
        <p:spPr>
          <a:xfrm>
            <a:off x="1066800" y="1752600"/>
            <a:ext cx="76200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2" name="Google Shape;32;p3"/>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3" name="Google Shape;33;p3"/>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4" name="Google Shape;34;p3"/>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hyperlink" Target="https://www.ruthmiskin.com/en/find-out-more/parents/"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oundationyears.org.uk/2021/09/updated-guidance-to-support-the-eyfs/"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046244" y="1883961"/>
            <a:ext cx="7721700" cy="2881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6000"/>
              <a:buFont typeface="Comic Sans MS"/>
              <a:buNone/>
            </a:pPr>
            <a:r>
              <a:rPr lang="en-US" sz="4800" b="0" i="0" u="none" dirty="0">
                <a:solidFill>
                  <a:schemeClr val="dk2"/>
                </a:solidFill>
                <a:latin typeface="Century Gothic" panose="020B0502020202020204" pitchFamily="34" charset="0"/>
                <a:ea typeface="Comic Sans MS"/>
                <a:cs typeface="Comic Sans MS"/>
                <a:sym typeface="Comic Sans MS"/>
              </a:rPr>
              <a:t>Welcome to</a:t>
            </a:r>
            <a:br>
              <a:rPr lang="en-US" sz="4800" b="0" i="0" u="none" dirty="0">
                <a:solidFill>
                  <a:schemeClr val="dk2"/>
                </a:solidFill>
                <a:latin typeface="Century Gothic" panose="020B0502020202020204" pitchFamily="34" charset="0"/>
                <a:ea typeface="Comic Sans MS"/>
                <a:cs typeface="Comic Sans MS"/>
                <a:sym typeface="Comic Sans MS"/>
              </a:rPr>
            </a:br>
            <a:r>
              <a:rPr lang="en-US" sz="4800" b="0" i="0" u="none" dirty="0">
                <a:solidFill>
                  <a:schemeClr val="dk2"/>
                </a:solidFill>
                <a:latin typeface="Century Gothic" panose="020B0502020202020204" pitchFamily="34" charset="0"/>
                <a:ea typeface="Comic Sans MS"/>
                <a:cs typeface="Comic Sans MS"/>
                <a:sym typeface="Comic Sans MS"/>
              </a:rPr>
              <a:t> the </a:t>
            </a:r>
            <a:r>
              <a:rPr lang="en-US" sz="4800" dirty="0">
                <a:latin typeface="Century Gothic" panose="020B0502020202020204" pitchFamily="34" charset="0"/>
                <a:ea typeface="Comic Sans MS"/>
                <a:cs typeface="Comic Sans MS"/>
                <a:sym typeface="Comic Sans MS"/>
              </a:rPr>
              <a:t>Reception Curriculum </a:t>
            </a:r>
            <a:r>
              <a:rPr lang="en-US" sz="4800" dirty="0" smtClean="0">
                <a:latin typeface="Century Gothic" panose="020B0502020202020204" pitchFamily="34" charset="0"/>
                <a:ea typeface="Comic Sans MS"/>
                <a:cs typeface="Comic Sans MS"/>
                <a:sym typeface="Comic Sans MS"/>
              </a:rPr>
              <a:t>meeting!</a:t>
            </a:r>
            <a:endParaRPr sz="3600"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p:nvPr/>
        </p:nvSpPr>
        <p:spPr>
          <a:xfrm>
            <a:off x="1062789" y="679533"/>
            <a:ext cx="7715400" cy="707266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dk1"/>
              </a:buClr>
              <a:buSzPts val="2800"/>
              <a:buFont typeface="Times New Roman"/>
              <a:buNone/>
            </a:pPr>
            <a:endParaRPr sz="2800" b="1" i="0" u="sng" dirty="0">
              <a:solidFill>
                <a:schemeClr val="dk1"/>
              </a:solidFill>
              <a:latin typeface="Comic Sans MS"/>
              <a:ea typeface="Comic Sans MS"/>
              <a:cs typeface="Comic Sans MS"/>
              <a:sym typeface="Comic Sans MS"/>
            </a:endParaRPr>
          </a:p>
          <a:p>
            <a:pPr marL="0" marR="0" lvl="0" indent="0" algn="ctr" rtl="0">
              <a:lnSpc>
                <a:spcPct val="90000"/>
              </a:lnSpc>
              <a:spcBef>
                <a:spcPts val="0"/>
              </a:spcBef>
              <a:spcAft>
                <a:spcPts val="0"/>
              </a:spcAft>
              <a:buClr>
                <a:schemeClr val="dk1"/>
              </a:buClr>
              <a:buSzPts val="2800"/>
              <a:buFont typeface="Comic Sans MS"/>
              <a:buNone/>
            </a:pPr>
            <a:r>
              <a:rPr lang="en-US" sz="2800" b="1" i="0" u="sng" dirty="0">
                <a:solidFill>
                  <a:schemeClr val="dk1"/>
                </a:solidFill>
                <a:latin typeface="Century Gothic" panose="020B0502020202020204" pitchFamily="34" charset="0"/>
                <a:ea typeface="Comic Sans MS"/>
                <a:cs typeface="Comic Sans MS"/>
                <a:sym typeface="Comic Sans MS"/>
              </a:rPr>
              <a:t>The first term</a:t>
            </a:r>
            <a:endParaRPr dirty="0">
              <a:latin typeface="Century Gothic" panose="020B0502020202020204" pitchFamily="34" charset="0"/>
            </a:endParaRPr>
          </a:p>
          <a:p>
            <a:pPr marL="0" marR="0" lvl="0" indent="0" algn="ctr" rtl="0">
              <a:lnSpc>
                <a:spcPct val="90000"/>
              </a:lnSpc>
              <a:spcBef>
                <a:spcPts val="0"/>
              </a:spcBef>
              <a:spcAft>
                <a:spcPts val="0"/>
              </a:spcAft>
              <a:buClr>
                <a:schemeClr val="dk1"/>
              </a:buClr>
              <a:buSzPts val="1200"/>
              <a:buFont typeface="Times New Roman"/>
              <a:buNone/>
            </a:pPr>
            <a:endParaRPr sz="1200" b="0" i="0" u="none" dirty="0">
              <a:solidFill>
                <a:schemeClr val="dk1"/>
              </a:solidFill>
              <a:latin typeface="Century Gothic" panose="020B0502020202020204" pitchFamily="34" charset="0"/>
              <a:ea typeface="Comic Sans MS"/>
              <a:cs typeface="Comic Sans MS"/>
              <a:sym typeface="Comic Sans MS"/>
            </a:endParaRPr>
          </a:p>
          <a:p>
            <a:pPr marL="0" marR="0" lvl="0" indent="0" algn="ctr" rtl="0">
              <a:lnSpc>
                <a:spcPct val="90000"/>
              </a:lnSpc>
              <a:spcBef>
                <a:spcPts val="0"/>
              </a:spcBef>
              <a:spcAft>
                <a:spcPts val="0"/>
              </a:spcAft>
              <a:buClr>
                <a:schemeClr val="dk1"/>
              </a:buClr>
              <a:buSzPts val="2400"/>
              <a:buFont typeface="Comic Sans MS"/>
              <a:buNone/>
            </a:pPr>
            <a:r>
              <a:rPr lang="en-US" sz="2400" b="0" i="0" u="none" dirty="0">
                <a:solidFill>
                  <a:schemeClr val="dk1"/>
                </a:solidFill>
                <a:latin typeface="Century Gothic" panose="020B0502020202020204" pitchFamily="34" charset="0"/>
                <a:ea typeface="Comic Sans MS"/>
                <a:cs typeface="Comic Sans MS"/>
                <a:sym typeface="Comic Sans MS"/>
              </a:rPr>
              <a:t>We will find out what the children </a:t>
            </a:r>
            <a:endParaRPr dirty="0">
              <a:latin typeface="Century Gothic" panose="020B0502020202020204" pitchFamily="34" charset="0"/>
            </a:endParaRPr>
          </a:p>
          <a:p>
            <a:pPr marL="0" marR="0" lvl="0" indent="0" algn="ctr" rtl="0">
              <a:lnSpc>
                <a:spcPct val="90000"/>
              </a:lnSpc>
              <a:spcBef>
                <a:spcPts val="0"/>
              </a:spcBef>
              <a:spcAft>
                <a:spcPts val="0"/>
              </a:spcAft>
              <a:buClr>
                <a:schemeClr val="folHlink"/>
              </a:buClr>
              <a:buSzPts val="2400"/>
              <a:buFont typeface="Comic Sans MS"/>
              <a:buNone/>
            </a:pPr>
            <a:r>
              <a:rPr lang="en-US" sz="2400" b="0" i="0" u="none" dirty="0">
                <a:solidFill>
                  <a:schemeClr val="folHlink"/>
                </a:solidFill>
                <a:latin typeface="Century Gothic" panose="020B0502020202020204" pitchFamily="34" charset="0"/>
                <a:ea typeface="Comic Sans MS"/>
                <a:cs typeface="Comic Sans MS"/>
                <a:sym typeface="Comic Sans MS"/>
              </a:rPr>
              <a:t>already know and can do</a:t>
            </a:r>
            <a:r>
              <a:rPr lang="en-US" sz="2400" b="0" i="0" u="none" dirty="0">
                <a:solidFill>
                  <a:schemeClr val="dk1"/>
                </a:solidFill>
                <a:latin typeface="Century Gothic" panose="020B0502020202020204" pitchFamily="34" charset="0"/>
                <a:ea typeface="Comic Sans MS"/>
                <a:cs typeface="Comic Sans MS"/>
                <a:sym typeface="Comic Sans MS"/>
              </a:rPr>
              <a:t> </a:t>
            </a:r>
            <a:endParaRPr dirty="0">
              <a:latin typeface="Century Gothic" panose="020B0502020202020204" pitchFamily="34" charset="0"/>
            </a:endParaRPr>
          </a:p>
          <a:p>
            <a:pPr marL="0" marR="0" lvl="0" indent="0" algn="ctr" rtl="0">
              <a:lnSpc>
                <a:spcPct val="90000"/>
              </a:lnSpc>
              <a:spcBef>
                <a:spcPts val="0"/>
              </a:spcBef>
              <a:spcAft>
                <a:spcPts val="0"/>
              </a:spcAft>
              <a:buClr>
                <a:schemeClr val="dk1"/>
              </a:buClr>
              <a:buSzPts val="2400"/>
              <a:buFont typeface="Comic Sans MS"/>
              <a:buNone/>
            </a:pPr>
            <a:r>
              <a:rPr lang="en-US" sz="2400" b="0" i="0" u="none" dirty="0">
                <a:solidFill>
                  <a:schemeClr val="dk1"/>
                </a:solidFill>
                <a:latin typeface="Century Gothic" panose="020B0502020202020204" pitchFamily="34" charset="0"/>
                <a:ea typeface="Comic Sans MS"/>
                <a:cs typeface="Comic Sans MS"/>
                <a:sym typeface="Comic Sans MS"/>
              </a:rPr>
              <a:t>and use this information to help us </a:t>
            </a:r>
            <a:r>
              <a:rPr lang="en-US" sz="2400" dirty="0">
                <a:solidFill>
                  <a:schemeClr val="dk1"/>
                </a:solidFill>
                <a:latin typeface="Century Gothic" panose="020B0502020202020204" pitchFamily="34" charset="0"/>
                <a:ea typeface="Comic Sans MS"/>
                <a:cs typeface="Comic Sans MS"/>
                <a:sym typeface="Comic Sans MS"/>
              </a:rPr>
              <a:t>understand</a:t>
            </a:r>
            <a:r>
              <a:rPr lang="en-US" sz="2400" b="0" i="0" u="none" dirty="0">
                <a:solidFill>
                  <a:schemeClr val="dk1"/>
                </a:solidFill>
                <a:latin typeface="Century Gothic" panose="020B0502020202020204" pitchFamily="34" charset="0"/>
                <a:ea typeface="Comic Sans MS"/>
                <a:cs typeface="Comic Sans MS"/>
                <a:sym typeface="Comic Sans MS"/>
              </a:rPr>
              <a:t> </a:t>
            </a:r>
            <a:r>
              <a:rPr lang="en-US" sz="2400" dirty="0">
                <a:solidFill>
                  <a:schemeClr val="dk1"/>
                </a:solidFill>
                <a:latin typeface="Century Gothic" panose="020B0502020202020204" pitchFamily="34" charset="0"/>
                <a:ea typeface="Comic Sans MS"/>
                <a:cs typeface="Comic Sans MS"/>
                <a:sym typeface="Comic Sans MS"/>
              </a:rPr>
              <a:t>the</a:t>
            </a:r>
          </a:p>
          <a:p>
            <a:pPr marL="0" marR="0" lvl="0" indent="0" algn="ctr" rtl="0">
              <a:lnSpc>
                <a:spcPct val="90000"/>
              </a:lnSpc>
              <a:spcBef>
                <a:spcPts val="0"/>
              </a:spcBef>
              <a:spcAft>
                <a:spcPts val="0"/>
              </a:spcAft>
              <a:buClr>
                <a:schemeClr val="dk1"/>
              </a:buClr>
              <a:buSzPts val="2400"/>
              <a:buFont typeface="Comic Sans MS"/>
              <a:buNone/>
            </a:pPr>
            <a:r>
              <a:rPr lang="en-US" sz="2400" b="0" i="0" u="none" dirty="0">
                <a:solidFill>
                  <a:schemeClr val="dk1"/>
                </a:solidFill>
                <a:latin typeface="Century Gothic" panose="020B0502020202020204" pitchFamily="34" charset="0"/>
                <a:ea typeface="Comic Sans MS"/>
                <a:cs typeface="Comic Sans MS"/>
                <a:sym typeface="Comic Sans MS"/>
              </a:rPr>
              <a:t> </a:t>
            </a:r>
            <a:r>
              <a:rPr lang="en-US" sz="2400" dirty="0">
                <a:solidFill>
                  <a:schemeClr val="folHlink"/>
                </a:solidFill>
                <a:latin typeface="Century Gothic" panose="020B0502020202020204" pitchFamily="34" charset="0"/>
                <a:ea typeface="Comic Sans MS"/>
                <a:cs typeface="Comic Sans MS"/>
                <a:sym typeface="Comic Sans MS"/>
              </a:rPr>
              <a:t>next steps</a:t>
            </a:r>
            <a:r>
              <a:rPr lang="en-US" sz="2400" b="0" i="1" u="none" dirty="0">
                <a:solidFill>
                  <a:schemeClr val="folHlink"/>
                </a:solidFill>
                <a:latin typeface="Century Gothic" panose="020B0502020202020204" pitchFamily="34" charset="0"/>
                <a:ea typeface="Comic Sans MS"/>
                <a:cs typeface="Comic Sans MS"/>
                <a:sym typeface="Comic Sans MS"/>
              </a:rPr>
              <a:t> </a:t>
            </a:r>
            <a:endParaRPr dirty="0">
              <a:latin typeface="Century Gothic" panose="020B0502020202020204" pitchFamily="34" charset="0"/>
            </a:endParaRPr>
          </a:p>
          <a:p>
            <a:pPr marL="0" marR="0" lvl="0" indent="0" algn="ctr" rtl="0">
              <a:lnSpc>
                <a:spcPct val="90000"/>
              </a:lnSpc>
              <a:spcBef>
                <a:spcPts val="0"/>
              </a:spcBef>
              <a:spcAft>
                <a:spcPts val="0"/>
              </a:spcAft>
              <a:buClr>
                <a:schemeClr val="dk1"/>
              </a:buClr>
              <a:buSzPts val="2400"/>
              <a:buFont typeface="Comic Sans MS"/>
              <a:buNone/>
            </a:pPr>
            <a:r>
              <a:rPr lang="en-US" sz="2400" b="0" i="0" u="none" dirty="0">
                <a:solidFill>
                  <a:schemeClr val="dk1"/>
                </a:solidFill>
                <a:latin typeface="Century Gothic" panose="020B0502020202020204" pitchFamily="34" charset="0"/>
                <a:ea typeface="Comic Sans MS"/>
                <a:cs typeface="Comic Sans MS"/>
                <a:sym typeface="Comic Sans MS"/>
              </a:rPr>
              <a:t>for each child.</a:t>
            </a:r>
            <a:endParaRPr dirty="0">
              <a:latin typeface="Century Gothic" panose="020B0502020202020204" pitchFamily="34" charset="0"/>
            </a:endParaRPr>
          </a:p>
          <a:p>
            <a:pPr marL="0" marR="0" lvl="0" indent="0" algn="ctr" rtl="0">
              <a:lnSpc>
                <a:spcPct val="90000"/>
              </a:lnSpc>
              <a:spcBef>
                <a:spcPts val="0"/>
              </a:spcBef>
              <a:spcAft>
                <a:spcPts val="0"/>
              </a:spcAft>
              <a:buClr>
                <a:schemeClr val="dk1"/>
              </a:buClr>
              <a:buSzPts val="2400"/>
              <a:buFont typeface="Times New Roman"/>
              <a:buNone/>
            </a:pPr>
            <a:endParaRPr sz="2400" b="0" i="0" u="none" dirty="0">
              <a:solidFill>
                <a:schemeClr val="dk1"/>
              </a:solidFill>
              <a:latin typeface="Century Gothic" panose="020B0502020202020204" pitchFamily="34" charset="0"/>
              <a:ea typeface="Comic Sans MS"/>
              <a:cs typeface="Comic Sans MS"/>
              <a:sym typeface="Comic Sans MS"/>
            </a:endParaRPr>
          </a:p>
          <a:p>
            <a:pPr marL="0" marR="0" lvl="0" indent="0" algn="ctr" rtl="0">
              <a:lnSpc>
                <a:spcPct val="90000"/>
              </a:lnSpc>
              <a:spcBef>
                <a:spcPts val="0"/>
              </a:spcBef>
              <a:spcAft>
                <a:spcPts val="0"/>
              </a:spcAft>
              <a:buClr>
                <a:schemeClr val="dk1"/>
              </a:buClr>
              <a:buSzPts val="2400"/>
              <a:buFont typeface="Comic Sans MS"/>
              <a:buNone/>
            </a:pPr>
            <a:r>
              <a:rPr lang="en-US" sz="2400" b="0" i="0" u="none" dirty="0">
                <a:solidFill>
                  <a:schemeClr val="dk1"/>
                </a:solidFill>
                <a:latin typeface="Century Gothic" panose="020B0502020202020204" pitchFamily="34" charset="0"/>
                <a:ea typeface="Comic Sans MS"/>
                <a:cs typeface="Comic Sans MS"/>
                <a:sym typeface="Comic Sans MS"/>
              </a:rPr>
              <a:t>We spend lots of our time working and talking to the children about what they are learning. We may record some ‘Wow’ moments formally but largely we assess and move children on ‘in the moment’ and so not everything gets recorded</a:t>
            </a:r>
            <a:r>
              <a:rPr lang="en-US" sz="2400" b="0" i="0" u="none" dirty="0" smtClean="0">
                <a:solidFill>
                  <a:schemeClr val="dk1"/>
                </a:solidFill>
                <a:latin typeface="Century Gothic" panose="020B0502020202020204" pitchFamily="34" charset="0"/>
                <a:ea typeface="Comic Sans MS"/>
                <a:cs typeface="Comic Sans MS"/>
                <a:sym typeface="Comic Sans MS"/>
              </a:rPr>
              <a:t>.</a:t>
            </a:r>
          </a:p>
          <a:p>
            <a:pPr marL="0" marR="0" lvl="0" indent="0" algn="ctr" rtl="0">
              <a:lnSpc>
                <a:spcPct val="90000"/>
              </a:lnSpc>
              <a:spcBef>
                <a:spcPts val="0"/>
              </a:spcBef>
              <a:spcAft>
                <a:spcPts val="0"/>
              </a:spcAft>
              <a:buClr>
                <a:schemeClr val="dk1"/>
              </a:buClr>
              <a:buSzPts val="2400"/>
              <a:buFont typeface="Comic Sans MS"/>
              <a:buNone/>
            </a:pPr>
            <a:endParaRPr lang="en-US" sz="2400" dirty="0">
              <a:solidFill>
                <a:schemeClr val="dk1"/>
              </a:solidFill>
              <a:latin typeface="Century Gothic" panose="020B0502020202020204" pitchFamily="34" charset="0"/>
              <a:ea typeface="Comic Sans MS"/>
              <a:cs typeface="Comic Sans MS"/>
              <a:sym typeface="Comic Sans MS"/>
            </a:endParaRPr>
          </a:p>
          <a:p>
            <a:pPr marL="0" marR="0" lvl="0" indent="0" algn="ctr" rtl="0">
              <a:lnSpc>
                <a:spcPct val="90000"/>
              </a:lnSpc>
              <a:spcBef>
                <a:spcPts val="0"/>
              </a:spcBef>
              <a:spcAft>
                <a:spcPts val="0"/>
              </a:spcAft>
              <a:buClr>
                <a:schemeClr val="dk1"/>
              </a:buClr>
              <a:buSzPts val="2400"/>
              <a:buFont typeface="Comic Sans MS"/>
              <a:buNone/>
            </a:pPr>
            <a:r>
              <a:rPr lang="en-US" sz="2400" b="0" i="0" u="none" dirty="0" smtClean="0">
                <a:solidFill>
                  <a:schemeClr val="dk1"/>
                </a:solidFill>
                <a:latin typeface="Century Gothic" panose="020B0502020202020204" pitchFamily="34" charset="0"/>
                <a:ea typeface="Comic Sans MS"/>
                <a:cs typeface="Comic Sans MS"/>
                <a:sym typeface="Comic Sans MS"/>
              </a:rPr>
              <a:t>Just started this year using books (</a:t>
            </a:r>
            <a:r>
              <a:rPr lang="en-US" sz="2400" b="0" i="0" u="none" dirty="0" err="1" smtClean="0">
                <a:solidFill>
                  <a:schemeClr val="dk1"/>
                </a:solidFill>
                <a:latin typeface="Century Gothic" panose="020B0502020202020204" pitchFamily="34" charset="0"/>
                <a:ea typeface="Comic Sans MS"/>
                <a:cs typeface="Comic Sans MS"/>
                <a:sym typeface="Comic Sans MS"/>
              </a:rPr>
              <a:t>maths</a:t>
            </a:r>
            <a:r>
              <a:rPr lang="en-US" sz="2400" b="0" i="0" u="none" dirty="0" smtClean="0">
                <a:solidFill>
                  <a:schemeClr val="dk1"/>
                </a:solidFill>
                <a:latin typeface="Century Gothic" panose="020B0502020202020204" pitchFamily="34" charset="0"/>
                <a:ea typeface="Comic Sans MS"/>
                <a:cs typeface="Comic Sans MS"/>
                <a:sym typeface="Comic Sans MS"/>
              </a:rPr>
              <a:t> and literacy) so we record our focus tasks in these books. </a:t>
            </a:r>
            <a:endParaRPr dirty="0">
              <a:latin typeface="Century Gothic" panose="020B0502020202020204" pitchFamily="34" charset="0"/>
            </a:endParaRPr>
          </a:p>
          <a:p>
            <a:pPr marL="0" marR="0" lvl="0" indent="0" algn="l" rtl="0">
              <a:lnSpc>
                <a:spcPct val="90000"/>
              </a:lnSpc>
              <a:spcBef>
                <a:spcPts val="0"/>
              </a:spcBef>
              <a:spcAft>
                <a:spcPts val="0"/>
              </a:spcAft>
              <a:buClr>
                <a:schemeClr val="dk1"/>
              </a:buClr>
              <a:buSzPts val="2400"/>
              <a:buFont typeface="Times New Roman"/>
              <a:buNone/>
            </a:pPr>
            <a:endParaRPr sz="2400" b="0" i="1" u="none" dirty="0">
              <a:solidFill>
                <a:schemeClr val="dk1"/>
              </a:solidFill>
              <a:latin typeface="Comic Sans MS"/>
              <a:ea typeface="Comic Sans MS"/>
              <a:cs typeface="Comic Sans MS"/>
              <a:sym typeface="Comic Sans MS"/>
            </a:endParaRPr>
          </a:p>
          <a:p>
            <a:pPr marL="0" marR="0" lvl="0" indent="0" algn="l" rtl="0">
              <a:lnSpc>
                <a:spcPct val="90000"/>
              </a:lnSpc>
              <a:spcBef>
                <a:spcPts val="0"/>
              </a:spcBef>
              <a:spcAft>
                <a:spcPts val="0"/>
              </a:spcAft>
              <a:buClr>
                <a:schemeClr val="dk1"/>
              </a:buClr>
              <a:buSzPts val="2400"/>
              <a:buFont typeface="Times New Roman"/>
              <a:buNone/>
            </a:pPr>
            <a:endParaRPr sz="2400" b="0" i="1" u="none" dirty="0">
              <a:solidFill>
                <a:schemeClr val="dk1"/>
              </a:solidFill>
              <a:latin typeface="Comic Sans MS"/>
              <a:ea typeface="Comic Sans MS"/>
              <a:cs typeface="Comic Sans MS"/>
              <a:sym typeface="Comic Sans MS"/>
            </a:endParaRPr>
          </a:p>
          <a:p>
            <a:pPr marL="0" marR="0" lvl="0" indent="0" algn="r" rtl="0">
              <a:lnSpc>
                <a:spcPct val="90000"/>
              </a:lnSpc>
              <a:spcBef>
                <a:spcPts val="0"/>
              </a:spcBef>
              <a:spcAft>
                <a:spcPts val="0"/>
              </a:spcAft>
              <a:buClr>
                <a:schemeClr val="dk1"/>
              </a:buClr>
              <a:buSzPts val="2800"/>
              <a:buFont typeface="Comic Sans MS"/>
              <a:buNone/>
            </a:pPr>
            <a:r>
              <a:rPr lang="en-US" sz="2800" b="0" i="1" u="none" dirty="0">
                <a:solidFill>
                  <a:schemeClr val="dk1"/>
                </a:solidFill>
                <a:latin typeface="Comic Sans MS"/>
                <a:ea typeface="Comic Sans MS"/>
                <a:cs typeface="Comic Sans MS"/>
                <a:sym typeface="Comic Sans MS"/>
              </a:rPr>
              <a:t>             </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1066800" y="381000"/>
            <a:ext cx="7620000" cy="1018309"/>
          </a:xfrm>
          <a:prstGeom prst="rect">
            <a:avLst/>
          </a:prstGeom>
          <a:noFill/>
          <a:ln>
            <a:noFill/>
          </a:ln>
        </p:spPr>
        <p:txBody>
          <a:bodyPr spcFirstLastPara="1" wrap="square" lIns="91425" tIns="45700" rIns="91425" bIns="45700" anchor="ctr" anchorCtr="0">
            <a:noAutofit/>
          </a:bodyPr>
          <a:lstStyle/>
          <a:p>
            <a:pPr marL="342900" lvl="0" indent="-342900" algn="ctr" rtl="0">
              <a:lnSpc>
                <a:spcPct val="100000"/>
              </a:lnSpc>
              <a:spcBef>
                <a:spcPts val="0"/>
              </a:spcBef>
              <a:spcAft>
                <a:spcPts val="0"/>
              </a:spcAft>
              <a:buClr>
                <a:schemeClr val="dk2"/>
              </a:buClr>
              <a:buSzPts val="3200"/>
              <a:buFont typeface="Comic Sans MS"/>
              <a:buNone/>
            </a:pPr>
            <a:r>
              <a:rPr lang="en-GB" dirty="0">
                <a:latin typeface="Century Gothic" panose="020B0502020202020204" pitchFamily="34" charset="0"/>
              </a:rPr>
              <a:t>Maths</a:t>
            </a:r>
            <a:endParaRPr dirty="0">
              <a:latin typeface="Century Gothic" panose="020B0502020202020204" pitchFamily="34" charset="0"/>
            </a:endParaRPr>
          </a:p>
        </p:txBody>
      </p:sp>
      <p:sp>
        <p:nvSpPr>
          <p:cNvPr id="150" name="Google Shape;150;p20"/>
          <p:cNvSpPr txBox="1">
            <a:spLocks noGrp="1"/>
          </p:cNvSpPr>
          <p:nvPr>
            <p:ph type="body" idx="1"/>
          </p:nvPr>
        </p:nvSpPr>
        <p:spPr>
          <a:xfrm>
            <a:off x="1116012" y="2133600"/>
            <a:ext cx="7620000" cy="4724400"/>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Clr>
                <a:schemeClr val="dk1"/>
              </a:buClr>
              <a:buSzPts val="2400"/>
              <a:buFont typeface="Times New Roman"/>
              <a:buNone/>
            </a:pPr>
            <a:endParaRPr sz="2400" b="0" i="0" u="none" dirty="0">
              <a:solidFill>
                <a:schemeClr val="dk1"/>
              </a:solidFill>
              <a:latin typeface="Bilbo"/>
              <a:ea typeface="Bilbo"/>
              <a:cs typeface="Bilbo"/>
              <a:sym typeface="Bilbo"/>
            </a:endParaRPr>
          </a:p>
          <a:p>
            <a:pPr marL="342900" lvl="0" indent="-190500" algn="l" rtl="0">
              <a:spcBef>
                <a:spcPts val="480"/>
              </a:spcBef>
              <a:spcAft>
                <a:spcPts val="0"/>
              </a:spcAft>
              <a:buClr>
                <a:schemeClr val="dk1"/>
              </a:buClr>
              <a:buSzPts val="2400"/>
              <a:buFont typeface="Times New Roman"/>
              <a:buNone/>
            </a:pPr>
            <a:endParaRPr sz="2400" b="0" i="0" u="none" dirty="0">
              <a:solidFill>
                <a:schemeClr val="dk1"/>
              </a:solidFill>
              <a:latin typeface="Bilbo"/>
              <a:ea typeface="Bilbo"/>
              <a:cs typeface="Bilbo"/>
              <a:sym typeface="Bilbo"/>
            </a:endParaRPr>
          </a:p>
        </p:txBody>
      </p:sp>
      <p:sp>
        <p:nvSpPr>
          <p:cNvPr id="151" name="Google Shape;151;p20"/>
          <p:cNvSpPr txBox="1"/>
          <p:nvPr/>
        </p:nvSpPr>
        <p:spPr>
          <a:xfrm>
            <a:off x="1066799" y="1657054"/>
            <a:ext cx="6713622" cy="3662501"/>
          </a:xfrm>
          <a:prstGeom prst="rect">
            <a:avLst/>
          </a:prstGeom>
          <a:noFill/>
          <a:ln>
            <a:noFill/>
          </a:ln>
        </p:spPr>
        <p:txBody>
          <a:bodyPr spcFirstLastPara="1" wrap="square" lIns="91425" tIns="45700" rIns="91425" bIns="45700" anchor="t" anchorCtr="0">
            <a:spAutoFit/>
          </a:bodyPr>
          <a:lstStyle/>
          <a:p>
            <a:pPr marL="660400" marR="0" lvl="0" indent="-457200" algn="l" rtl="0">
              <a:lnSpc>
                <a:spcPct val="100000"/>
              </a:lnSpc>
              <a:spcBef>
                <a:spcPts val="0"/>
              </a:spcBef>
              <a:spcAft>
                <a:spcPts val="0"/>
              </a:spcAft>
              <a:buClr>
                <a:schemeClr val="dk1"/>
              </a:buClr>
              <a:buSzPts val="3200"/>
              <a:buFont typeface="Wingdings" panose="05000000000000000000" pitchFamily="2" charset="2"/>
              <a:buChar char="v"/>
            </a:pPr>
            <a:r>
              <a:rPr lang="en-GB" sz="2400" b="0" i="0" u="none" dirty="0">
                <a:solidFill>
                  <a:schemeClr val="dk1"/>
                </a:solidFill>
                <a:latin typeface="Century Gothic" panose="020B0502020202020204" pitchFamily="34" charset="0"/>
                <a:ea typeface="Comic Sans MS"/>
                <a:cs typeface="Comic Sans MS"/>
                <a:sym typeface="Comic Sans MS"/>
              </a:rPr>
              <a:t>We use the ‘NCETM’ scheme.</a:t>
            </a:r>
          </a:p>
          <a:p>
            <a:pPr marL="660400" marR="0" lvl="0" indent="-457200" algn="l" rtl="0">
              <a:lnSpc>
                <a:spcPct val="100000"/>
              </a:lnSpc>
              <a:spcBef>
                <a:spcPts val="0"/>
              </a:spcBef>
              <a:spcAft>
                <a:spcPts val="0"/>
              </a:spcAft>
              <a:buClr>
                <a:schemeClr val="dk1"/>
              </a:buClr>
              <a:buSzPts val="3200"/>
              <a:buFont typeface="Wingdings" panose="05000000000000000000" pitchFamily="2" charset="2"/>
              <a:buChar char="v"/>
            </a:pPr>
            <a:r>
              <a:rPr lang="en-GB" sz="2400" dirty="0">
                <a:solidFill>
                  <a:schemeClr val="dk1"/>
                </a:solidFill>
                <a:latin typeface="Century Gothic" panose="020B0502020202020204" pitchFamily="34" charset="0"/>
                <a:ea typeface="Comic Sans MS"/>
                <a:cs typeface="Comic Sans MS"/>
                <a:sym typeface="Comic Sans MS"/>
              </a:rPr>
              <a:t>The guidance documents are in line with the EYFS framework.</a:t>
            </a:r>
          </a:p>
          <a:p>
            <a:pPr marL="660400" marR="0" lvl="0" indent="-457200" algn="l" rtl="0">
              <a:lnSpc>
                <a:spcPct val="100000"/>
              </a:lnSpc>
              <a:spcBef>
                <a:spcPts val="0"/>
              </a:spcBef>
              <a:spcAft>
                <a:spcPts val="0"/>
              </a:spcAft>
              <a:buClr>
                <a:schemeClr val="dk1"/>
              </a:buClr>
              <a:buSzPts val="3200"/>
              <a:buFont typeface="Wingdings" panose="05000000000000000000" pitchFamily="2" charset="2"/>
              <a:buChar char="v"/>
            </a:pPr>
            <a:r>
              <a:rPr lang="en-GB" sz="2400" b="0" i="0" u="none" dirty="0">
                <a:solidFill>
                  <a:schemeClr val="dk1"/>
                </a:solidFill>
                <a:latin typeface="Century Gothic" panose="020B0502020202020204" pitchFamily="34" charset="0"/>
                <a:ea typeface="Comic Sans MS"/>
                <a:cs typeface="Comic Sans MS"/>
                <a:sym typeface="Comic Sans MS"/>
              </a:rPr>
              <a:t>Supports delivery of a curriculum that is embeds mastering number.</a:t>
            </a:r>
          </a:p>
          <a:p>
            <a:pPr marL="660400" marR="0" lvl="0" indent="-457200" algn="l" rtl="0">
              <a:lnSpc>
                <a:spcPct val="100000"/>
              </a:lnSpc>
              <a:spcBef>
                <a:spcPts val="0"/>
              </a:spcBef>
              <a:spcAft>
                <a:spcPts val="0"/>
              </a:spcAft>
              <a:buClr>
                <a:schemeClr val="dk1"/>
              </a:buClr>
              <a:buSzPts val="3200"/>
              <a:buFont typeface="Wingdings" panose="05000000000000000000" pitchFamily="2" charset="2"/>
              <a:buChar char="v"/>
            </a:pPr>
            <a:r>
              <a:rPr lang="en-US" sz="2400" dirty="0">
                <a:solidFill>
                  <a:schemeClr val="dk1"/>
                </a:solidFill>
                <a:latin typeface="Century Gothic" panose="020B0502020202020204" pitchFamily="34" charset="0"/>
                <a:ea typeface="Comic Sans MS"/>
                <a:cs typeface="Comic Sans MS"/>
                <a:sym typeface="Comic Sans MS"/>
              </a:rPr>
              <a:t>N</a:t>
            </a:r>
            <a:r>
              <a:rPr lang="en-GB" sz="2400" dirty="0" err="1">
                <a:solidFill>
                  <a:schemeClr val="dk1"/>
                </a:solidFill>
                <a:latin typeface="Century Gothic" panose="020B0502020202020204" pitchFamily="34" charset="0"/>
                <a:ea typeface="Comic Sans MS"/>
                <a:cs typeface="Comic Sans MS"/>
                <a:sym typeface="Comic Sans MS"/>
              </a:rPr>
              <a:t>umberblocks</a:t>
            </a:r>
            <a:r>
              <a:rPr lang="en-GB" sz="2400" dirty="0">
                <a:solidFill>
                  <a:schemeClr val="dk1"/>
                </a:solidFill>
                <a:latin typeface="Century Gothic" panose="020B0502020202020204" pitchFamily="34" charset="0"/>
                <a:ea typeface="Comic Sans MS"/>
                <a:cs typeface="Comic Sans MS"/>
                <a:sym typeface="Comic Sans MS"/>
              </a:rPr>
              <a:t> are used to support this mastering of number.</a:t>
            </a:r>
            <a:endParaRPr lang="en-GB" sz="2400" b="0" i="0" u="none" dirty="0">
              <a:solidFill>
                <a:schemeClr val="dk1"/>
              </a:solidFill>
              <a:latin typeface="Century Gothic" panose="020B0502020202020204" pitchFamily="34" charset="0"/>
              <a:ea typeface="Comic Sans MS"/>
              <a:cs typeface="Comic Sans MS"/>
              <a:sym typeface="Comic Sans MS"/>
            </a:endParaRPr>
          </a:p>
          <a:p>
            <a:pPr marL="660400" marR="0" lvl="0" indent="-457200" algn="l" rtl="0">
              <a:lnSpc>
                <a:spcPct val="100000"/>
              </a:lnSpc>
              <a:spcBef>
                <a:spcPts val="0"/>
              </a:spcBef>
              <a:spcAft>
                <a:spcPts val="0"/>
              </a:spcAft>
              <a:buClr>
                <a:schemeClr val="dk1"/>
              </a:buClr>
              <a:buSzPts val="3200"/>
              <a:buFont typeface="Wingdings" panose="05000000000000000000" pitchFamily="2" charset="2"/>
              <a:buChar char="v"/>
            </a:pPr>
            <a:endParaRPr sz="3200" b="0" i="0" u="none" dirty="0">
              <a:solidFill>
                <a:schemeClr val="dk1"/>
              </a:solidFill>
              <a:latin typeface="Century Gothic" panose="020B0502020202020204" pitchFamily="34" charset="0"/>
              <a:ea typeface="Comic Sans MS"/>
              <a:cs typeface="Comic Sans MS"/>
              <a:sym typeface="Comic Sans MS"/>
            </a:endParaRPr>
          </a:p>
          <a:p>
            <a:pPr marL="514350" marR="0" lvl="0" indent="-514350" algn="l" rtl="0">
              <a:lnSpc>
                <a:spcPct val="100000"/>
              </a:lnSpc>
              <a:spcBef>
                <a:spcPts val="0"/>
              </a:spcBef>
              <a:spcAft>
                <a:spcPts val="0"/>
              </a:spcAft>
              <a:buClr>
                <a:schemeClr val="dk1"/>
              </a:buClr>
              <a:buSzPts val="3200"/>
              <a:buFont typeface="Comic Sans MS"/>
              <a:buNone/>
            </a:pPr>
            <a:r>
              <a:rPr lang="en-US" sz="3200" b="0" i="0" u="none" dirty="0">
                <a:solidFill>
                  <a:schemeClr val="dk1"/>
                </a:solidFill>
                <a:latin typeface="Comic Sans MS"/>
                <a:ea typeface="Comic Sans MS"/>
                <a:cs typeface="Comic Sans MS"/>
                <a:sym typeface="Comic Sans MS"/>
              </a:rPr>
              <a:t>		</a:t>
            </a:r>
            <a:endParaRPr dirty="0"/>
          </a:p>
        </p:txBody>
      </p:sp>
      <p:pic>
        <p:nvPicPr>
          <p:cNvPr id="2" name="Picture 1">
            <a:extLst>
              <a:ext uri="{FF2B5EF4-FFF2-40B4-BE49-F238E27FC236}">
                <a16:creationId xmlns:a16="http://schemas.microsoft.com/office/drawing/2014/main" id="{A1F07AC0-566E-4CD2-9A97-EE2218D55171}"/>
              </a:ext>
            </a:extLst>
          </p:cNvPr>
          <p:cNvPicPr>
            <a:picLocks noChangeAspect="1"/>
          </p:cNvPicPr>
          <p:nvPr/>
        </p:nvPicPr>
        <p:blipFill>
          <a:blip r:embed="rId3"/>
          <a:stretch>
            <a:fillRect/>
          </a:stretch>
        </p:blipFill>
        <p:spPr>
          <a:xfrm>
            <a:off x="1109831" y="504391"/>
            <a:ext cx="2734176" cy="771525"/>
          </a:xfrm>
          <a:prstGeom prst="rect">
            <a:avLst/>
          </a:prstGeom>
        </p:spPr>
      </p:pic>
      <p:pic>
        <p:nvPicPr>
          <p:cNvPr id="1026" name="Picture 2" descr="How Numberblocks Supports School Maths - CBeeb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0160" y="4418395"/>
            <a:ext cx="3853280" cy="21674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3BAA06-DF34-4D84-BABA-2284B4408D1D}"/>
              </a:ext>
            </a:extLst>
          </p:cNvPr>
          <p:cNvPicPr>
            <a:picLocks noChangeAspect="1"/>
          </p:cNvPicPr>
          <p:nvPr/>
        </p:nvPicPr>
        <p:blipFill>
          <a:blip r:embed="rId2"/>
          <a:stretch>
            <a:fillRect/>
          </a:stretch>
        </p:blipFill>
        <p:spPr>
          <a:xfrm>
            <a:off x="1327641" y="2829547"/>
            <a:ext cx="7149369" cy="1984405"/>
          </a:xfrm>
          <a:prstGeom prst="rect">
            <a:avLst/>
          </a:prstGeom>
        </p:spPr>
      </p:pic>
      <p:sp>
        <p:nvSpPr>
          <p:cNvPr id="3" name="Rectangle 2">
            <a:extLst>
              <a:ext uri="{FF2B5EF4-FFF2-40B4-BE49-F238E27FC236}">
                <a16:creationId xmlns:a16="http://schemas.microsoft.com/office/drawing/2014/main" id="{867AA63F-BBED-4C51-A2CA-ED48C30B9779}"/>
              </a:ext>
            </a:extLst>
          </p:cNvPr>
          <p:cNvSpPr/>
          <p:nvPr/>
        </p:nvSpPr>
        <p:spPr>
          <a:xfrm>
            <a:off x="1109831" y="1114504"/>
            <a:ext cx="7584990" cy="523220"/>
          </a:xfrm>
          <a:prstGeom prst="rect">
            <a:avLst/>
          </a:prstGeom>
        </p:spPr>
        <p:txBody>
          <a:bodyPr wrap="square">
            <a:spAutoFit/>
          </a:bodyPr>
          <a:lstStyle/>
          <a:p>
            <a:r>
              <a:rPr lang="en-US" sz="2800" b="1" dirty="0">
                <a:latin typeface="Century Gothic" panose="020B0502020202020204" pitchFamily="34" charset="0"/>
              </a:rPr>
              <a:t>Access the NCETM home learning </a:t>
            </a:r>
            <a:r>
              <a:rPr lang="en-US" sz="2800" b="1" dirty="0" smtClean="0">
                <a:latin typeface="Century Gothic" panose="020B0502020202020204" pitchFamily="34" charset="0"/>
              </a:rPr>
              <a:t>videos</a:t>
            </a:r>
            <a:endParaRPr lang="en-GB" sz="2800" b="1" dirty="0">
              <a:latin typeface="Century Gothic" panose="020B0502020202020204" pitchFamily="34" charset="0"/>
            </a:endParaRPr>
          </a:p>
        </p:txBody>
      </p:sp>
    </p:spTree>
    <p:extLst>
      <p:ext uri="{BB962C8B-B14F-4D97-AF65-F5344CB8AC3E}">
        <p14:creationId xmlns:p14="http://schemas.microsoft.com/office/powerpoint/2010/main" val="2100648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C6EF2-906C-49AD-8B12-5B67C2BF273D}"/>
              </a:ext>
            </a:extLst>
          </p:cNvPr>
          <p:cNvPicPr>
            <a:picLocks noChangeAspect="1"/>
          </p:cNvPicPr>
          <p:nvPr/>
        </p:nvPicPr>
        <p:blipFill>
          <a:blip r:embed="rId3"/>
          <a:stretch>
            <a:fillRect/>
          </a:stretch>
        </p:blipFill>
        <p:spPr>
          <a:xfrm>
            <a:off x="0" y="308373"/>
            <a:ext cx="9144000" cy="6241254"/>
          </a:xfrm>
          <a:prstGeom prst="rect">
            <a:avLst/>
          </a:prstGeom>
        </p:spPr>
      </p:pic>
    </p:spTree>
    <p:extLst>
      <p:ext uri="{BB962C8B-B14F-4D97-AF65-F5344CB8AC3E}">
        <p14:creationId xmlns:p14="http://schemas.microsoft.com/office/powerpoint/2010/main" val="746318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22"/>
          <p:cNvSpPr txBox="1">
            <a:spLocks noGrp="1"/>
          </p:cNvSpPr>
          <p:nvPr>
            <p:ph type="body" idx="1"/>
          </p:nvPr>
        </p:nvSpPr>
        <p:spPr>
          <a:xfrm>
            <a:off x="928254" y="402214"/>
            <a:ext cx="7813964" cy="5998585"/>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Times New Roman"/>
              <a:buNone/>
            </a:pPr>
            <a:r>
              <a:rPr lang="en-GB" sz="3200" b="0" i="0" u="none" dirty="0">
                <a:solidFill>
                  <a:schemeClr val="dk1"/>
                </a:solidFill>
                <a:latin typeface="Century Gothic" panose="020B0502020202020204" pitchFamily="34" charset="0"/>
                <a:ea typeface="Comic Sans MS"/>
                <a:cs typeface="Comic Sans MS"/>
                <a:sym typeface="Comic Sans MS"/>
              </a:rPr>
              <a:t>It is important that children develop a really strong sense of numbers to 10.</a:t>
            </a:r>
            <a:endParaRPr sz="3200" b="0" i="0" u="none" dirty="0">
              <a:solidFill>
                <a:schemeClr val="dk1"/>
              </a:solidFill>
              <a:latin typeface="Century Gothic" panose="020B0502020202020204" pitchFamily="34" charset="0"/>
              <a:ea typeface="Comic Sans MS"/>
              <a:cs typeface="Comic Sans MS"/>
              <a:sym typeface="Comic Sans MS"/>
            </a:endParaRPr>
          </a:p>
          <a:p>
            <a:pPr marL="342900" marR="0" lvl="0" indent="-165100" algn="l" rtl="0">
              <a:lnSpc>
                <a:spcPct val="100000"/>
              </a:lnSpc>
              <a:spcBef>
                <a:spcPts val="560"/>
              </a:spcBef>
              <a:spcAft>
                <a:spcPts val="0"/>
              </a:spcAft>
              <a:buClr>
                <a:schemeClr val="dk1"/>
              </a:buClr>
              <a:buSzPts val="2800"/>
              <a:buFont typeface="Times New Roman"/>
              <a:buNone/>
            </a:pPr>
            <a:endParaRPr sz="2800" b="0" i="0" u="none" dirty="0">
              <a:solidFill>
                <a:schemeClr val="dk1"/>
              </a:solidFill>
              <a:latin typeface="Comic Sans MS"/>
              <a:ea typeface="Comic Sans MS"/>
              <a:cs typeface="Comic Sans MS"/>
              <a:sym typeface="Comic Sans MS"/>
            </a:endParaRPr>
          </a:p>
          <a:p>
            <a:pPr marL="342900" marR="0" lvl="0" indent="-165100" algn="l" rtl="0">
              <a:spcBef>
                <a:spcPts val="560"/>
              </a:spcBef>
              <a:spcAft>
                <a:spcPts val="0"/>
              </a:spcAft>
              <a:buClr>
                <a:schemeClr val="dk1"/>
              </a:buClr>
              <a:buSzPts val="2800"/>
              <a:buFont typeface="Times New Roman"/>
              <a:buNone/>
            </a:pPr>
            <a:endParaRPr sz="2800" b="0" i="0" u="none" dirty="0">
              <a:solidFill>
                <a:schemeClr val="dk1"/>
              </a:solidFill>
              <a:latin typeface="Comic Sans MS"/>
              <a:ea typeface="Comic Sans MS"/>
              <a:cs typeface="Comic Sans MS"/>
              <a:sym typeface="Comic Sans MS"/>
            </a:endParaRPr>
          </a:p>
        </p:txBody>
      </p:sp>
      <p:pic>
        <p:nvPicPr>
          <p:cNvPr id="2" name="Picture 1"/>
          <p:cNvPicPr>
            <a:picLocks noChangeAspect="1"/>
          </p:cNvPicPr>
          <p:nvPr/>
        </p:nvPicPr>
        <p:blipFill>
          <a:blip r:embed="rId3"/>
          <a:stretch>
            <a:fillRect/>
          </a:stretch>
        </p:blipFill>
        <p:spPr>
          <a:xfrm>
            <a:off x="1814946" y="1623158"/>
            <a:ext cx="5999018" cy="48673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965E39-17B3-4489-9BDE-424AEA874F7E}"/>
              </a:ext>
            </a:extLst>
          </p:cNvPr>
          <p:cNvPicPr>
            <a:picLocks noChangeAspect="1"/>
          </p:cNvPicPr>
          <p:nvPr/>
        </p:nvPicPr>
        <p:blipFill>
          <a:blip r:embed="rId2"/>
          <a:stretch>
            <a:fillRect/>
          </a:stretch>
        </p:blipFill>
        <p:spPr>
          <a:xfrm>
            <a:off x="1291959" y="75304"/>
            <a:ext cx="7064501" cy="3429000"/>
          </a:xfrm>
          <a:prstGeom prst="rect">
            <a:avLst/>
          </a:prstGeom>
        </p:spPr>
      </p:pic>
      <p:pic>
        <p:nvPicPr>
          <p:cNvPr id="3" name="Picture 2">
            <a:extLst>
              <a:ext uri="{FF2B5EF4-FFF2-40B4-BE49-F238E27FC236}">
                <a16:creationId xmlns:a16="http://schemas.microsoft.com/office/drawing/2014/main" id="{F061990B-8050-40B2-BAB5-1698A5893074}"/>
              </a:ext>
            </a:extLst>
          </p:cNvPr>
          <p:cNvPicPr>
            <a:picLocks noChangeAspect="1"/>
          </p:cNvPicPr>
          <p:nvPr/>
        </p:nvPicPr>
        <p:blipFill>
          <a:blip r:embed="rId3"/>
          <a:stretch>
            <a:fillRect/>
          </a:stretch>
        </p:blipFill>
        <p:spPr>
          <a:xfrm>
            <a:off x="1291958" y="3504304"/>
            <a:ext cx="7064501" cy="3246352"/>
          </a:xfrm>
          <a:prstGeom prst="rect">
            <a:avLst/>
          </a:prstGeom>
        </p:spPr>
      </p:pic>
    </p:spTree>
    <p:extLst>
      <p:ext uri="{BB962C8B-B14F-4D97-AF65-F5344CB8AC3E}">
        <p14:creationId xmlns:p14="http://schemas.microsoft.com/office/powerpoint/2010/main" val="1020177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4"/>
          <p:cNvSpPr txBox="1">
            <a:spLocks noGrp="1"/>
          </p:cNvSpPr>
          <p:nvPr>
            <p:ph type="title"/>
          </p:nvPr>
        </p:nvSpPr>
        <p:spPr>
          <a:xfrm>
            <a:off x="972689" y="490135"/>
            <a:ext cx="7620000" cy="83733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omic Sans MS"/>
              <a:buNone/>
            </a:pPr>
            <a:r>
              <a:rPr lang="en-US" sz="4400" b="0" i="0" u="none" dirty="0">
                <a:solidFill>
                  <a:schemeClr val="dk2"/>
                </a:solidFill>
                <a:latin typeface="Comic Sans MS"/>
                <a:ea typeface="Comic Sans MS"/>
                <a:cs typeface="Comic Sans MS"/>
                <a:sym typeface="Comic Sans MS"/>
              </a:rPr>
              <a:t/>
            </a:r>
            <a:br>
              <a:rPr lang="en-US" sz="4400" b="0" i="0" u="none" dirty="0">
                <a:solidFill>
                  <a:schemeClr val="dk2"/>
                </a:solidFill>
                <a:latin typeface="Comic Sans MS"/>
                <a:ea typeface="Comic Sans MS"/>
                <a:cs typeface="Comic Sans MS"/>
                <a:sym typeface="Comic Sans MS"/>
              </a:rPr>
            </a:br>
            <a:r>
              <a:rPr lang="en-US" sz="4400" b="0" i="0" u="none" dirty="0">
                <a:solidFill>
                  <a:schemeClr val="dk2"/>
                </a:solidFill>
                <a:latin typeface="Century Gothic" panose="020B0502020202020204" pitchFamily="34" charset="0"/>
                <a:ea typeface="Comic Sans MS"/>
                <a:cs typeface="Comic Sans MS"/>
                <a:sym typeface="Comic Sans MS"/>
              </a:rPr>
              <a:t>Reading for pleasure</a:t>
            </a:r>
            <a:endParaRPr dirty="0">
              <a:latin typeface="Century Gothic" panose="020B0502020202020204" pitchFamily="34" charset="0"/>
            </a:endParaRPr>
          </a:p>
        </p:txBody>
      </p:sp>
      <p:sp>
        <p:nvSpPr>
          <p:cNvPr id="2" name="TextBox 1"/>
          <p:cNvSpPr txBox="1"/>
          <p:nvPr/>
        </p:nvSpPr>
        <p:spPr>
          <a:xfrm>
            <a:off x="2077042" y="1903599"/>
            <a:ext cx="5411294" cy="461665"/>
          </a:xfrm>
          <a:prstGeom prst="rect">
            <a:avLst/>
          </a:prstGeom>
          <a:noFill/>
        </p:spPr>
        <p:txBody>
          <a:bodyPr wrap="square" rtlCol="0">
            <a:spAutoFit/>
          </a:bodyPr>
          <a:lstStyle/>
          <a:p>
            <a:r>
              <a:rPr lang="en-GB" sz="2400" dirty="0">
                <a:latin typeface="Century Gothic" panose="020B0502020202020204" pitchFamily="34" charset="0"/>
              </a:rPr>
              <a:t>We love to read in Reception class!</a:t>
            </a:r>
          </a:p>
        </p:txBody>
      </p:sp>
      <p:sp>
        <p:nvSpPr>
          <p:cNvPr id="10" name="TextBox 9"/>
          <p:cNvSpPr txBox="1"/>
          <p:nvPr/>
        </p:nvSpPr>
        <p:spPr>
          <a:xfrm>
            <a:off x="1302327" y="2941394"/>
            <a:ext cx="7290362" cy="2554545"/>
          </a:xfrm>
          <a:prstGeom prst="rect">
            <a:avLst/>
          </a:prstGeom>
          <a:noFill/>
        </p:spPr>
        <p:txBody>
          <a:bodyPr wrap="square" rtlCol="0">
            <a:spAutoFit/>
          </a:bodyPr>
          <a:lstStyle/>
          <a:p>
            <a:pPr algn="ctr"/>
            <a:r>
              <a:rPr lang="en-GB" sz="4000" b="1" i="1" dirty="0">
                <a:latin typeface="Century Gothic" panose="020B0502020202020204" pitchFamily="34" charset="0"/>
              </a:rPr>
              <a:t>“If you read just one book a day to your child, they will have been read 1825 books by their 5</a:t>
            </a:r>
            <a:r>
              <a:rPr lang="en-GB" sz="4000" b="1" i="1" baseline="30000" dirty="0">
                <a:latin typeface="Century Gothic" panose="020B0502020202020204" pitchFamily="34" charset="0"/>
              </a:rPr>
              <a:t>th</a:t>
            </a:r>
            <a:r>
              <a:rPr lang="en-GB" sz="4000" b="1" i="1" dirty="0">
                <a:latin typeface="Century Gothic" panose="020B0502020202020204" pitchFamily="34" charset="0"/>
              </a:rPr>
              <a:t> birthday!”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5"/>
          <p:cNvSpPr txBox="1">
            <a:spLocks noGrp="1"/>
          </p:cNvSpPr>
          <p:nvPr>
            <p:ph type="title"/>
          </p:nvPr>
        </p:nvSpPr>
        <p:spPr>
          <a:xfrm>
            <a:off x="1000125" y="0"/>
            <a:ext cx="7620000" cy="193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omic Sans MS"/>
              <a:buNone/>
            </a:pPr>
            <a:r>
              <a:rPr lang="en-US" sz="4400" b="0" i="0" u="none" dirty="0">
                <a:solidFill>
                  <a:schemeClr val="dk2"/>
                </a:solidFill>
                <a:latin typeface="Comic Sans MS"/>
                <a:ea typeface="Comic Sans MS"/>
                <a:cs typeface="Comic Sans MS"/>
                <a:sym typeface="Comic Sans MS"/>
              </a:rPr>
              <a:t/>
            </a:r>
            <a:br>
              <a:rPr lang="en-US" sz="4400" b="0" i="0" u="none" dirty="0">
                <a:solidFill>
                  <a:schemeClr val="dk2"/>
                </a:solidFill>
                <a:latin typeface="Comic Sans MS"/>
                <a:ea typeface="Comic Sans MS"/>
                <a:cs typeface="Comic Sans MS"/>
                <a:sym typeface="Comic Sans MS"/>
              </a:rPr>
            </a:br>
            <a:r>
              <a:rPr lang="en-US" sz="4400" b="0" i="0" u="none" dirty="0">
                <a:solidFill>
                  <a:schemeClr val="dk2"/>
                </a:solidFill>
                <a:latin typeface="Comic Sans MS"/>
                <a:ea typeface="Comic Sans MS"/>
                <a:cs typeface="Comic Sans MS"/>
                <a:sym typeface="Comic Sans MS"/>
              </a:rPr>
              <a:t/>
            </a:r>
            <a:br>
              <a:rPr lang="en-US" sz="4400" b="0" i="0" u="none" dirty="0">
                <a:solidFill>
                  <a:schemeClr val="dk2"/>
                </a:solidFill>
                <a:latin typeface="Comic Sans MS"/>
                <a:ea typeface="Comic Sans MS"/>
                <a:cs typeface="Comic Sans MS"/>
                <a:sym typeface="Comic Sans MS"/>
              </a:rPr>
            </a:br>
            <a:r>
              <a:rPr lang="en-US" sz="4400" b="0" i="0" u="none" dirty="0">
                <a:solidFill>
                  <a:schemeClr val="dk2"/>
                </a:solidFill>
                <a:latin typeface="Century Gothic" panose="020B0502020202020204" pitchFamily="34" charset="0"/>
                <a:ea typeface="Comic Sans MS"/>
                <a:cs typeface="Comic Sans MS"/>
                <a:sym typeface="Comic Sans MS"/>
              </a:rPr>
              <a:t>How do we teach reading?</a:t>
            </a:r>
            <a:endParaRPr dirty="0">
              <a:latin typeface="Century Gothic" panose="020B0502020202020204" pitchFamily="34" charset="0"/>
            </a:endParaRPr>
          </a:p>
        </p:txBody>
      </p:sp>
      <p:sp>
        <p:nvSpPr>
          <p:cNvPr id="186" name="Google Shape;186;p25"/>
          <p:cNvSpPr txBox="1">
            <a:spLocks noGrp="1"/>
          </p:cNvSpPr>
          <p:nvPr>
            <p:ph type="body" idx="1"/>
          </p:nvPr>
        </p:nvSpPr>
        <p:spPr>
          <a:xfrm>
            <a:off x="1000125" y="1188831"/>
            <a:ext cx="7786800" cy="5256300"/>
          </a:xfrm>
          <a:prstGeom prst="rect">
            <a:avLst/>
          </a:prstGeom>
          <a:noFill/>
          <a:ln>
            <a:noFill/>
          </a:ln>
        </p:spPr>
        <p:txBody>
          <a:bodyPr spcFirstLastPara="1" wrap="square" lIns="91425" tIns="45700" rIns="91425" bIns="45700" anchor="t" anchorCtr="0">
            <a:noAutofit/>
          </a:bodyPr>
          <a:lstStyle/>
          <a:p>
            <a:pPr marL="342900" lvl="0" indent="-203200" algn="l" rtl="0">
              <a:lnSpc>
                <a:spcPct val="90000"/>
              </a:lnSpc>
              <a:spcBef>
                <a:spcPts val="0"/>
              </a:spcBef>
              <a:spcAft>
                <a:spcPts val="0"/>
              </a:spcAft>
              <a:buClr>
                <a:schemeClr val="dk1"/>
              </a:buClr>
              <a:buSzPts val="2200"/>
              <a:buFont typeface="Times New Roman"/>
              <a:buNone/>
            </a:pPr>
            <a:endParaRPr sz="2200" b="0" i="0" u="none" dirty="0">
              <a:solidFill>
                <a:schemeClr val="dk1"/>
              </a:solidFill>
              <a:latin typeface="Comic Sans MS"/>
              <a:ea typeface="Comic Sans MS"/>
              <a:cs typeface="Comic Sans MS"/>
              <a:sym typeface="Comic Sans MS"/>
            </a:endParaRPr>
          </a:p>
          <a:p>
            <a:pPr marL="342900" lvl="0" indent="-342900" algn="l" rtl="0">
              <a:lnSpc>
                <a:spcPct val="90000"/>
              </a:lnSpc>
              <a:spcBef>
                <a:spcPts val="440"/>
              </a:spcBef>
              <a:spcAft>
                <a:spcPts val="0"/>
              </a:spcAft>
              <a:buClr>
                <a:schemeClr val="dk1"/>
              </a:buClr>
              <a:buSzPts val="2200"/>
              <a:buFont typeface="Comic Sans MS"/>
              <a:buNone/>
            </a:pPr>
            <a:r>
              <a:rPr lang="en-US" sz="2200" b="0" i="0" u="none" dirty="0">
                <a:solidFill>
                  <a:schemeClr val="dk1"/>
                </a:solidFill>
                <a:latin typeface="Comic Sans MS"/>
                <a:ea typeface="Comic Sans MS"/>
                <a:cs typeface="Comic Sans MS"/>
                <a:sym typeface="Comic Sans MS"/>
              </a:rPr>
              <a:t>    </a:t>
            </a:r>
            <a:endParaRPr dirty="0"/>
          </a:p>
        </p:txBody>
      </p:sp>
      <p:sp>
        <p:nvSpPr>
          <p:cNvPr id="2" name="TextBox 1"/>
          <p:cNvSpPr txBox="1"/>
          <p:nvPr/>
        </p:nvSpPr>
        <p:spPr>
          <a:xfrm>
            <a:off x="1191491" y="1662545"/>
            <a:ext cx="7428634" cy="2154436"/>
          </a:xfrm>
          <a:prstGeom prst="rect">
            <a:avLst/>
          </a:prstGeom>
          <a:noFill/>
        </p:spPr>
        <p:txBody>
          <a:bodyPr wrap="square" rtlCol="0">
            <a:spAutoFit/>
          </a:bodyPr>
          <a:lstStyle/>
          <a:p>
            <a:pPr marL="342900" indent="-342900">
              <a:buFont typeface="Wingdings" panose="05000000000000000000" pitchFamily="2" charset="2"/>
              <a:buChar char="v"/>
            </a:pPr>
            <a:r>
              <a:rPr lang="en-GB" sz="2000" dirty="0">
                <a:latin typeface="Century Gothic" panose="020B0502020202020204" pitchFamily="34" charset="0"/>
              </a:rPr>
              <a:t>We teach the letter sounds. This is known as ‘phonics</a:t>
            </a:r>
            <a:r>
              <a:rPr lang="en-GB" dirty="0">
                <a:latin typeface="Century Gothic" panose="020B0502020202020204" pitchFamily="34" charset="0"/>
              </a:rPr>
              <a:t>’</a:t>
            </a:r>
          </a:p>
          <a:p>
            <a:endParaRPr lang="en-GB" dirty="0">
              <a:latin typeface="Century Gothic" panose="020B0502020202020204" pitchFamily="34" charset="0"/>
            </a:endParaRPr>
          </a:p>
          <a:p>
            <a:pPr marL="342900" indent="-342900">
              <a:buFont typeface="Wingdings" panose="05000000000000000000" pitchFamily="2" charset="2"/>
              <a:buChar char="v"/>
            </a:pPr>
            <a:r>
              <a:rPr lang="en-GB" sz="2000" dirty="0">
                <a:latin typeface="Century Gothic" panose="020B0502020202020204" pitchFamily="34" charset="0"/>
              </a:rPr>
              <a:t>‘Read Write </a:t>
            </a:r>
            <a:r>
              <a:rPr lang="en-GB" sz="2000" dirty="0" err="1">
                <a:latin typeface="Century Gothic" panose="020B0502020202020204" pitchFamily="34" charset="0"/>
              </a:rPr>
              <a:t>Inc</a:t>
            </a:r>
            <a:r>
              <a:rPr lang="en-GB" sz="2000" dirty="0">
                <a:latin typeface="Century Gothic" panose="020B0502020202020204" pitchFamily="34" charset="0"/>
              </a:rPr>
              <a:t>’ is the programme we use to support the delivery of phonics.</a:t>
            </a:r>
          </a:p>
          <a:p>
            <a:pPr marL="342900" indent="-342900">
              <a:buFont typeface="Wingdings" panose="05000000000000000000" pitchFamily="2" charset="2"/>
              <a:buChar char="v"/>
            </a:pPr>
            <a:endParaRPr lang="en-GB" sz="2000" dirty="0">
              <a:latin typeface="Century Gothic" panose="020B0502020202020204" pitchFamily="34" charset="0"/>
            </a:endParaRPr>
          </a:p>
          <a:p>
            <a:pPr marL="342900" indent="-342900">
              <a:buFont typeface="Wingdings" panose="05000000000000000000" pitchFamily="2" charset="2"/>
              <a:buChar char="v"/>
            </a:pPr>
            <a:endParaRPr lang="en-GB" sz="2000" dirty="0">
              <a:latin typeface="Century Gothic" panose="020B0502020202020204" pitchFamily="34" charset="0"/>
            </a:endParaRPr>
          </a:p>
          <a:p>
            <a:pPr marL="342900" indent="-342900">
              <a:buFont typeface="Wingdings" panose="05000000000000000000" pitchFamily="2" charset="2"/>
              <a:buChar char="v"/>
            </a:pPr>
            <a:r>
              <a:rPr lang="en-GB" sz="2000" dirty="0">
                <a:latin typeface="Century Gothic" panose="020B0502020202020204" pitchFamily="34" charset="0"/>
              </a:rPr>
              <a:t>The children will learn the first 5 letter sounds initially.</a:t>
            </a:r>
          </a:p>
        </p:txBody>
      </p:sp>
      <p:pic>
        <p:nvPicPr>
          <p:cNvPr id="3" name="Picture 2"/>
          <p:cNvPicPr>
            <a:picLocks noChangeAspect="1"/>
          </p:cNvPicPr>
          <p:nvPr/>
        </p:nvPicPr>
        <p:blipFill>
          <a:blip r:embed="rId3"/>
          <a:stretch>
            <a:fillRect/>
          </a:stretch>
        </p:blipFill>
        <p:spPr>
          <a:xfrm>
            <a:off x="1963046" y="4162942"/>
            <a:ext cx="5694158" cy="1700931"/>
          </a:xfrm>
          <a:prstGeom prst="rect">
            <a:avLst/>
          </a:prstGeom>
        </p:spPr>
      </p:pic>
      <p:pic>
        <p:nvPicPr>
          <p:cNvPr id="4" name="Picture 3"/>
          <p:cNvPicPr>
            <a:picLocks noChangeAspect="1"/>
          </p:cNvPicPr>
          <p:nvPr/>
        </p:nvPicPr>
        <p:blipFill>
          <a:blip r:embed="rId4"/>
          <a:stretch>
            <a:fillRect/>
          </a:stretch>
        </p:blipFill>
        <p:spPr>
          <a:xfrm>
            <a:off x="4810125" y="2531452"/>
            <a:ext cx="1700803" cy="66372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txBox="1"/>
          <p:nvPr/>
        </p:nvSpPr>
        <p:spPr>
          <a:xfrm>
            <a:off x="1143000" y="214312"/>
            <a:ext cx="7715400" cy="1366488"/>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dk1"/>
              </a:buClr>
              <a:buSzPts val="2800"/>
              <a:buFont typeface="Times New Roman"/>
              <a:buNone/>
            </a:pPr>
            <a:endParaRPr sz="2800" b="1" i="0" u="sng" dirty="0">
              <a:solidFill>
                <a:schemeClr val="dk1"/>
              </a:solidFill>
              <a:latin typeface="Comic Sans MS"/>
              <a:ea typeface="Comic Sans MS"/>
              <a:cs typeface="Comic Sans MS"/>
              <a:sym typeface="Comic Sans MS"/>
            </a:endParaRPr>
          </a:p>
          <a:p>
            <a:pPr marL="0" marR="0" lvl="0" indent="0" algn="ctr" rtl="0">
              <a:lnSpc>
                <a:spcPct val="90000"/>
              </a:lnSpc>
              <a:spcBef>
                <a:spcPts val="0"/>
              </a:spcBef>
              <a:spcAft>
                <a:spcPts val="0"/>
              </a:spcAft>
              <a:buClr>
                <a:schemeClr val="dk1"/>
              </a:buClr>
              <a:buSzPts val="1200"/>
              <a:buFont typeface="Times New Roman"/>
              <a:buNone/>
            </a:pPr>
            <a:endParaRPr sz="1200" b="0" i="0" u="none" dirty="0">
              <a:solidFill>
                <a:schemeClr val="dk1"/>
              </a:solidFill>
              <a:latin typeface="Comic Sans MS"/>
              <a:ea typeface="Comic Sans MS"/>
              <a:cs typeface="Comic Sans MS"/>
              <a:sym typeface="Comic Sans MS"/>
            </a:endParaRPr>
          </a:p>
          <a:p>
            <a:pPr marL="0" marR="0" lvl="0" indent="0" algn="l" rtl="0">
              <a:lnSpc>
                <a:spcPct val="90000"/>
              </a:lnSpc>
              <a:spcBef>
                <a:spcPts val="0"/>
              </a:spcBef>
              <a:spcAft>
                <a:spcPts val="0"/>
              </a:spcAft>
              <a:buClr>
                <a:schemeClr val="dk1"/>
              </a:buClr>
              <a:buSzPts val="2400"/>
              <a:buFont typeface="Times New Roman"/>
              <a:buNone/>
            </a:pPr>
            <a:endParaRPr sz="2400" b="0" i="1" u="none" dirty="0">
              <a:solidFill>
                <a:schemeClr val="dk1"/>
              </a:solidFill>
              <a:latin typeface="Comic Sans MS"/>
              <a:ea typeface="Comic Sans MS"/>
              <a:cs typeface="Comic Sans MS"/>
              <a:sym typeface="Comic Sans MS"/>
            </a:endParaRPr>
          </a:p>
          <a:p>
            <a:pPr lvl="0" algn="r">
              <a:lnSpc>
                <a:spcPct val="90000"/>
              </a:lnSpc>
              <a:buClr>
                <a:schemeClr val="dk1"/>
              </a:buClr>
              <a:buSzPts val="2800"/>
            </a:pPr>
            <a:r>
              <a:rPr lang="en-GB" sz="2800" dirty="0">
                <a:solidFill>
                  <a:schemeClr val="dk1"/>
                </a:solidFill>
                <a:latin typeface="Century Gothic" panose="020B0502020202020204" pitchFamily="34" charset="0"/>
                <a:ea typeface="Comic Sans MS"/>
                <a:cs typeface="Comic Sans MS"/>
                <a:sym typeface="Comic Sans MS"/>
              </a:rPr>
              <a:t>Blending the sounds together (Fred-talking</a:t>
            </a:r>
            <a:r>
              <a:rPr lang="en-GB" sz="2800" i="1" dirty="0">
                <a:solidFill>
                  <a:schemeClr val="dk1"/>
                </a:solidFill>
                <a:latin typeface="Century Gothic" panose="020B0502020202020204" pitchFamily="34" charset="0"/>
                <a:ea typeface="Comic Sans MS"/>
                <a:cs typeface="Comic Sans MS"/>
                <a:sym typeface="Comic Sans MS"/>
              </a:rPr>
              <a:t>)</a:t>
            </a:r>
            <a:r>
              <a:rPr lang="en-US" sz="2800" b="0" i="1" u="none" dirty="0">
                <a:solidFill>
                  <a:schemeClr val="dk1"/>
                </a:solidFill>
                <a:latin typeface="Century Gothic" panose="020B0502020202020204" pitchFamily="34" charset="0"/>
                <a:ea typeface="Comic Sans MS"/>
                <a:cs typeface="Comic Sans MS"/>
                <a:sym typeface="Comic Sans MS"/>
              </a:rPr>
              <a:t>             </a:t>
            </a:r>
            <a:endParaRPr dirty="0">
              <a:latin typeface="Century Gothic" panose="020B0502020202020204" pitchFamily="34" charset="0"/>
            </a:endParaRPr>
          </a:p>
        </p:txBody>
      </p:sp>
      <p:sp>
        <p:nvSpPr>
          <p:cNvPr id="2" name="Rectangle 1"/>
          <p:cNvSpPr/>
          <p:nvPr/>
        </p:nvSpPr>
        <p:spPr>
          <a:xfrm>
            <a:off x="1142999" y="1787236"/>
            <a:ext cx="7529945" cy="1938992"/>
          </a:xfrm>
          <a:prstGeom prst="rect">
            <a:avLst/>
          </a:prstGeom>
        </p:spPr>
        <p:txBody>
          <a:bodyPr wrap="square">
            <a:spAutoFit/>
          </a:bodyPr>
          <a:lstStyle/>
          <a:p>
            <a:r>
              <a:rPr lang="en-GB" sz="2000" dirty="0">
                <a:latin typeface="Century Gothic" panose="020B0502020202020204" pitchFamily="34" charset="0"/>
              </a:rPr>
              <a:t>Once the children are familiar with and can say the first 5 sounds;</a:t>
            </a:r>
          </a:p>
          <a:p>
            <a:r>
              <a:rPr lang="en-GB" sz="2000" dirty="0">
                <a:latin typeface="Century Gothic" panose="020B0502020202020204" pitchFamily="34" charset="0"/>
              </a:rPr>
              <a:t>m  a  s  d  t</a:t>
            </a:r>
          </a:p>
          <a:p>
            <a:endParaRPr lang="en-GB" sz="2000" dirty="0">
              <a:latin typeface="Century Gothic" panose="020B0502020202020204" pitchFamily="34" charset="0"/>
            </a:endParaRPr>
          </a:p>
          <a:p>
            <a:r>
              <a:rPr lang="en-GB" sz="2000" dirty="0">
                <a:latin typeface="Century Gothic" panose="020B0502020202020204" pitchFamily="34" charset="0"/>
              </a:rPr>
              <a:t>The children then learn to blend the sounds together to read words. The children will know this as ‘Fred Talk’</a:t>
            </a:r>
          </a:p>
        </p:txBody>
      </p:sp>
      <p:pic>
        <p:nvPicPr>
          <p:cNvPr id="3" name="Picture 2"/>
          <p:cNvPicPr>
            <a:picLocks noChangeAspect="1"/>
          </p:cNvPicPr>
          <p:nvPr/>
        </p:nvPicPr>
        <p:blipFill>
          <a:blip r:embed="rId3"/>
          <a:stretch>
            <a:fillRect/>
          </a:stretch>
        </p:blipFill>
        <p:spPr>
          <a:xfrm>
            <a:off x="1142999" y="4136588"/>
            <a:ext cx="4133040" cy="1844339"/>
          </a:xfrm>
          <a:prstGeom prst="rect">
            <a:avLst/>
          </a:prstGeom>
        </p:spPr>
      </p:pic>
      <p:pic>
        <p:nvPicPr>
          <p:cNvPr id="4" name="Picture 3"/>
          <p:cNvPicPr>
            <a:picLocks noChangeAspect="1"/>
          </p:cNvPicPr>
          <p:nvPr/>
        </p:nvPicPr>
        <p:blipFill>
          <a:blip r:embed="rId4"/>
          <a:stretch>
            <a:fillRect/>
          </a:stretch>
        </p:blipFill>
        <p:spPr>
          <a:xfrm>
            <a:off x="5386915" y="3693134"/>
            <a:ext cx="3286029" cy="2731245"/>
          </a:xfrm>
          <a:prstGeom prst="rect">
            <a:avLst/>
          </a:prstGeom>
        </p:spPr>
      </p:pic>
      <p:sp>
        <p:nvSpPr>
          <p:cNvPr id="5" name="TextBox 4"/>
          <p:cNvSpPr txBox="1"/>
          <p:nvPr/>
        </p:nvSpPr>
        <p:spPr>
          <a:xfrm>
            <a:off x="3119726" y="374336"/>
            <a:ext cx="3576489" cy="523220"/>
          </a:xfrm>
          <a:prstGeom prst="rect">
            <a:avLst/>
          </a:prstGeom>
          <a:noFill/>
        </p:spPr>
        <p:txBody>
          <a:bodyPr wrap="square" rtlCol="0">
            <a:spAutoFit/>
          </a:bodyPr>
          <a:lstStyle/>
          <a:p>
            <a:pPr algn="ctr"/>
            <a:r>
              <a:rPr lang="en-GB" sz="2800" b="1" dirty="0" smtClean="0"/>
              <a:t>Help from home!</a:t>
            </a:r>
            <a:endParaRPr lang="en-GB" sz="28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9"/>
          <p:cNvSpPr txBox="1"/>
          <p:nvPr/>
        </p:nvSpPr>
        <p:spPr>
          <a:xfrm>
            <a:off x="2532350" y="666317"/>
            <a:ext cx="4557600" cy="707846"/>
          </a:xfrm>
          <a:prstGeom prst="rect">
            <a:avLst/>
          </a:prstGeom>
          <a:noFill/>
          <a:ln>
            <a:noFill/>
          </a:ln>
        </p:spPr>
        <p:txBody>
          <a:bodyPr spcFirstLastPara="1" wrap="square" lIns="91425" tIns="45700" rIns="91425" bIns="45700" anchor="t" anchorCtr="0">
            <a:spAutoFit/>
          </a:bodyPr>
          <a:lstStyle/>
          <a:p>
            <a:pPr lvl="0" algn="ctr">
              <a:buClr>
                <a:schemeClr val="dk1"/>
              </a:buClr>
              <a:buSzPts val="4400"/>
            </a:pPr>
            <a:r>
              <a:rPr lang="en-GB" dirty="0"/>
              <a:t>‘</a:t>
            </a:r>
            <a:r>
              <a:rPr lang="en-GB" sz="4000" dirty="0">
                <a:latin typeface="Century Gothic" panose="020B0502020202020204" pitchFamily="34" charset="0"/>
              </a:rPr>
              <a:t>Red’ words</a:t>
            </a:r>
            <a:endParaRPr sz="4000" dirty="0">
              <a:latin typeface="Century Gothic" panose="020B0502020202020204" pitchFamily="34" charset="0"/>
            </a:endParaRPr>
          </a:p>
        </p:txBody>
      </p:sp>
      <p:sp>
        <p:nvSpPr>
          <p:cNvPr id="215" name="Google Shape;215;p29"/>
          <p:cNvSpPr txBox="1"/>
          <p:nvPr/>
        </p:nvSpPr>
        <p:spPr>
          <a:xfrm>
            <a:off x="1571625" y="1285875"/>
            <a:ext cx="6858000" cy="212361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400"/>
              <a:buFont typeface="Times New Roman"/>
              <a:buNone/>
            </a:pPr>
            <a:endParaRPr sz="2400" b="0" i="0" u="none" dirty="0">
              <a:solidFill>
                <a:schemeClr val="dk1"/>
              </a:solidFill>
              <a:latin typeface="Comic Sans MS"/>
              <a:ea typeface="Comic Sans MS"/>
              <a:cs typeface="Comic Sans MS"/>
              <a:sym typeface="Comic Sans MS"/>
            </a:endParaRPr>
          </a:p>
          <a:p>
            <a:pPr marL="0" marR="0" lvl="0" indent="0" algn="l" rtl="0">
              <a:lnSpc>
                <a:spcPct val="90000"/>
              </a:lnSpc>
              <a:spcBef>
                <a:spcPts val="0"/>
              </a:spcBef>
              <a:spcAft>
                <a:spcPts val="0"/>
              </a:spcAft>
              <a:buClr>
                <a:schemeClr val="dk1"/>
              </a:buClr>
              <a:buSzPts val="2400"/>
              <a:buFont typeface="Times New Roman"/>
              <a:buNone/>
            </a:pPr>
            <a:endParaRPr sz="2400" b="0" i="0" u="none" dirty="0">
              <a:solidFill>
                <a:schemeClr val="dk1"/>
              </a:solidFill>
              <a:latin typeface="Comic Sans MS"/>
              <a:ea typeface="Comic Sans MS"/>
              <a:cs typeface="Comic Sans MS"/>
              <a:sym typeface="Comic Sans MS"/>
            </a:endParaRPr>
          </a:p>
          <a:p>
            <a:pPr marL="0" marR="0" lvl="0" indent="0" algn="l" rtl="0">
              <a:lnSpc>
                <a:spcPct val="90000"/>
              </a:lnSpc>
              <a:spcBef>
                <a:spcPts val="0"/>
              </a:spcBef>
              <a:spcAft>
                <a:spcPts val="0"/>
              </a:spcAft>
              <a:buClr>
                <a:schemeClr val="dk1"/>
              </a:buClr>
              <a:buSzPts val="2400"/>
              <a:buFont typeface="Times New Roman"/>
              <a:buNone/>
            </a:pPr>
            <a:endParaRPr sz="2400" b="0" i="0" u="none" dirty="0">
              <a:solidFill>
                <a:schemeClr val="dk1"/>
              </a:solidFill>
              <a:latin typeface="Comic Sans MS"/>
              <a:ea typeface="Comic Sans MS"/>
              <a:cs typeface="Comic Sans MS"/>
              <a:sym typeface="Comic Sans MS"/>
            </a:endParaRPr>
          </a:p>
          <a:p>
            <a:pPr marL="0" marR="0" lvl="0" indent="0" algn="l" rtl="0">
              <a:lnSpc>
                <a:spcPct val="90000"/>
              </a:lnSpc>
              <a:spcBef>
                <a:spcPts val="0"/>
              </a:spcBef>
              <a:spcAft>
                <a:spcPts val="0"/>
              </a:spcAft>
              <a:buClr>
                <a:schemeClr val="dk1"/>
              </a:buClr>
              <a:buSzPts val="2400"/>
              <a:buFont typeface="Times New Roman"/>
              <a:buNone/>
            </a:pPr>
            <a:endParaRPr sz="2400" b="0" i="0" u="none" dirty="0">
              <a:solidFill>
                <a:schemeClr val="dk1"/>
              </a:solidFill>
              <a:latin typeface="Comic Sans MS"/>
              <a:ea typeface="Comic Sans MS"/>
              <a:cs typeface="Comic Sans MS"/>
              <a:sym typeface="Comic Sans MS"/>
            </a:endParaRPr>
          </a:p>
          <a:p>
            <a:pPr marL="0" marR="0" lvl="0" indent="0" algn="l" rtl="0">
              <a:lnSpc>
                <a:spcPct val="90000"/>
              </a:lnSpc>
              <a:spcBef>
                <a:spcPts val="0"/>
              </a:spcBef>
              <a:spcAft>
                <a:spcPts val="0"/>
              </a:spcAft>
              <a:buClr>
                <a:schemeClr val="dk1"/>
              </a:buClr>
              <a:buSzPts val="2400"/>
              <a:buFont typeface="Times New Roman"/>
              <a:buNone/>
            </a:pPr>
            <a:endParaRPr sz="2400" b="0" i="0" u="none" dirty="0">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None/>
            </a:pPr>
            <a:endParaRPr sz="2400" b="0" i="0" u="none" dirty="0">
              <a:solidFill>
                <a:schemeClr val="dk1"/>
              </a:solidFill>
              <a:latin typeface="Comic Sans MS"/>
              <a:ea typeface="Comic Sans MS"/>
              <a:cs typeface="Comic Sans MS"/>
              <a:sym typeface="Comic Sans MS"/>
            </a:endParaRPr>
          </a:p>
        </p:txBody>
      </p:sp>
      <p:sp>
        <p:nvSpPr>
          <p:cNvPr id="2" name="TextBox 1"/>
          <p:cNvSpPr txBox="1"/>
          <p:nvPr/>
        </p:nvSpPr>
        <p:spPr>
          <a:xfrm>
            <a:off x="1271314" y="1510146"/>
            <a:ext cx="7079672" cy="2308324"/>
          </a:xfrm>
          <a:prstGeom prst="rect">
            <a:avLst/>
          </a:prstGeom>
          <a:noFill/>
        </p:spPr>
        <p:txBody>
          <a:bodyPr wrap="square" rtlCol="0">
            <a:spAutoFit/>
          </a:bodyPr>
          <a:lstStyle/>
          <a:p>
            <a:pPr marL="342900" indent="-342900">
              <a:buFont typeface="Wingdings" panose="05000000000000000000" pitchFamily="2" charset="2"/>
              <a:buChar char="v"/>
            </a:pPr>
            <a:r>
              <a:rPr lang="en-GB" sz="2000" dirty="0">
                <a:latin typeface="Century Gothic" panose="020B0502020202020204" pitchFamily="34" charset="0"/>
              </a:rPr>
              <a:t>Some words have to be learned on sight because we cannot ‘sound them out’ (Fred talk) </a:t>
            </a:r>
          </a:p>
          <a:p>
            <a:endParaRPr lang="en-GB" sz="2000" dirty="0">
              <a:latin typeface="Century Gothic" panose="020B0502020202020204" pitchFamily="34" charset="0"/>
            </a:endParaRPr>
          </a:p>
          <a:p>
            <a:pPr marL="342900" indent="-342900">
              <a:buFont typeface="Wingdings" panose="05000000000000000000" pitchFamily="2" charset="2"/>
              <a:buChar char="v"/>
            </a:pPr>
            <a:r>
              <a:rPr lang="en-GB" sz="2000" dirty="0">
                <a:latin typeface="Century Gothic" panose="020B0502020202020204" pitchFamily="34" charset="0"/>
              </a:rPr>
              <a:t>We call these ‘tricky words’ or ‘red words’</a:t>
            </a:r>
          </a:p>
          <a:p>
            <a:pPr marL="342900" indent="-342900">
              <a:buFont typeface="Wingdings" panose="05000000000000000000" pitchFamily="2" charset="2"/>
              <a:buChar char="v"/>
            </a:pPr>
            <a:endParaRPr lang="en-GB" sz="2000" dirty="0">
              <a:latin typeface="Century Gothic" panose="020B0502020202020204" pitchFamily="34" charset="0"/>
            </a:endParaRPr>
          </a:p>
          <a:p>
            <a:pPr marL="342900" indent="-342900">
              <a:buFont typeface="Wingdings" panose="05000000000000000000" pitchFamily="2" charset="2"/>
              <a:buChar char="v"/>
            </a:pPr>
            <a:r>
              <a:rPr lang="en-GB" sz="2000" dirty="0">
                <a:latin typeface="Century Gothic" panose="020B0502020202020204" pitchFamily="34" charset="0"/>
              </a:rPr>
              <a:t>“When it’s red, we can’t use Fred”</a:t>
            </a:r>
          </a:p>
          <a:p>
            <a:pPr marL="342900" indent="-342900">
              <a:buFont typeface="Wingdings" panose="05000000000000000000" pitchFamily="2" charset="2"/>
              <a:buChar char="v"/>
            </a:pPr>
            <a:endParaRPr lang="en-GB" sz="2400" dirty="0">
              <a:latin typeface="Comic Sans MS" panose="030F0702030302020204" pitchFamily="66" charset="0"/>
            </a:endParaRPr>
          </a:p>
        </p:txBody>
      </p:sp>
      <p:pic>
        <p:nvPicPr>
          <p:cNvPr id="3" name="Picture 2"/>
          <p:cNvPicPr>
            <a:picLocks noChangeAspect="1"/>
          </p:cNvPicPr>
          <p:nvPr/>
        </p:nvPicPr>
        <p:blipFill>
          <a:blip r:embed="rId3"/>
          <a:stretch>
            <a:fillRect/>
          </a:stretch>
        </p:blipFill>
        <p:spPr>
          <a:xfrm>
            <a:off x="2673064" y="3545476"/>
            <a:ext cx="3654476" cy="278665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txBox="1">
            <a:spLocks noGrp="1"/>
          </p:cNvSpPr>
          <p:nvPr>
            <p:ph type="body" idx="1"/>
          </p:nvPr>
        </p:nvSpPr>
        <p:spPr>
          <a:xfrm>
            <a:off x="1288473" y="1978025"/>
            <a:ext cx="7398327" cy="4114800"/>
          </a:xfrm>
          <a:prstGeom prst="rect">
            <a:avLst/>
          </a:prstGeom>
          <a:noFill/>
          <a:ln>
            <a:noFill/>
          </a:ln>
        </p:spPr>
        <p:txBody>
          <a:bodyPr spcFirstLastPara="1" wrap="square" lIns="91425" tIns="45700" rIns="91425" bIns="45700" anchor="t" anchorCtr="0">
            <a:noAutofit/>
          </a:bodyPr>
          <a:lstStyle/>
          <a:p>
            <a:pPr lvl="0" indent="-457200" algn="just">
              <a:spcBef>
                <a:spcPts val="0"/>
              </a:spcBef>
              <a:buSzPts val="3200"/>
              <a:buFont typeface="Wingdings" panose="05000000000000000000" pitchFamily="2" charset="2"/>
              <a:buChar char="v"/>
            </a:pPr>
            <a:r>
              <a:rPr lang="en-GB" sz="2400" dirty="0">
                <a:latin typeface="Century Gothic" panose="020B0502020202020204" pitchFamily="34" charset="0"/>
              </a:rPr>
              <a:t>To help you to </a:t>
            </a:r>
            <a:r>
              <a:rPr lang="en-GB" sz="2400" b="1" dirty="0">
                <a:latin typeface="Century Gothic" panose="020B0502020202020204" pitchFamily="34" charset="0"/>
              </a:rPr>
              <a:t>understand the curriculum </a:t>
            </a:r>
            <a:r>
              <a:rPr lang="en-GB" sz="2400" dirty="0">
                <a:latin typeface="Century Gothic" panose="020B0502020202020204" pitchFamily="34" charset="0"/>
              </a:rPr>
              <a:t>that your child will be covering in the reception class.</a:t>
            </a:r>
          </a:p>
          <a:p>
            <a:pPr lvl="0" indent="-457200" algn="just">
              <a:spcBef>
                <a:spcPts val="0"/>
              </a:spcBef>
              <a:buSzPts val="3200"/>
              <a:buFont typeface="Wingdings" panose="05000000000000000000" pitchFamily="2" charset="2"/>
              <a:buChar char="v"/>
            </a:pPr>
            <a:endParaRPr lang="en-GB" sz="2400" dirty="0">
              <a:latin typeface="Century Gothic" panose="020B0502020202020204" pitchFamily="34" charset="0"/>
            </a:endParaRPr>
          </a:p>
          <a:p>
            <a:pPr lvl="0" indent="-457200" algn="just">
              <a:spcBef>
                <a:spcPts val="0"/>
              </a:spcBef>
              <a:buSzPts val="3200"/>
              <a:buFont typeface="Wingdings" panose="05000000000000000000" pitchFamily="2" charset="2"/>
              <a:buChar char="v"/>
            </a:pPr>
            <a:r>
              <a:rPr lang="en-GB" sz="2400" dirty="0">
                <a:latin typeface="Century Gothic" panose="020B0502020202020204" pitchFamily="34" charset="0"/>
              </a:rPr>
              <a:t>To understand </a:t>
            </a:r>
            <a:r>
              <a:rPr lang="en-GB" sz="2400" b="1" dirty="0">
                <a:latin typeface="Century Gothic" panose="020B0502020202020204" pitchFamily="34" charset="0"/>
              </a:rPr>
              <a:t>how we teach</a:t>
            </a:r>
            <a:r>
              <a:rPr lang="en-GB" sz="2400" dirty="0">
                <a:latin typeface="Century Gothic" panose="020B0502020202020204" pitchFamily="34" charset="0"/>
              </a:rPr>
              <a:t> in order to cover the requirements of the curriculum.</a:t>
            </a:r>
          </a:p>
          <a:p>
            <a:pPr lvl="0" indent="-457200" algn="just">
              <a:spcBef>
                <a:spcPts val="0"/>
              </a:spcBef>
              <a:buSzPts val="3200"/>
              <a:buFont typeface="Wingdings" panose="05000000000000000000" pitchFamily="2" charset="2"/>
              <a:buChar char="v"/>
            </a:pPr>
            <a:endParaRPr lang="en-GB" sz="2400" dirty="0">
              <a:latin typeface="Century Gothic" panose="020B0502020202020204" pitchFamily="34" charset="0"/>
            </a:endParaRPr>
          </a:p>
          <a:p>
            <a:pPr lvl="0" indent="-457200" algn="just">
              <a:spcBef>
                <a:spcPts val="0"/>
              </a:spcBef>
              <a:buSzPts val="3200"/>
              <a:buFont typeface="Wingdings" panose="05000000000000000000" pitchFamily="2" charset="2"/>
              <a:buChar char="v"/>
            </a:pPr>
            <a:r>
              <a:rPr lang="en-GB" sz="2400" dirty="0">
                <a:latin typeface="Century Gothic" panose="020B0502020202020204" pitchFamily="34" charset="0"/>
              </a:rPr>
              <a:t>To identify the key ways in which </a:t>
            </a:r>
            <a:r>
              <a:rPr lang="en-GB" sz="2400" b="1" dirty="0">
                <a:latin typeface="Century Gothic" panose="020B0502020202020204" pitchFamily="34" charset="0"/>
              </a:rPr>
              <a:t>you can help your child </a:t>
            </a:r>
            <a:r>
              <a:rPr lang="en-GB" sz="2400" dirty="0">
                <a:latin typeface="Century Gothic" panose="020B0502020202020204" pitchFamily="34" charset="0"/>
              </a:rPr>
              <a:t>at home and in school.</a:t>
            </a:r>
          </a:p>
          <a:p>
            <a:pPr marR="0" lvl="0" indent="-457200" algn="just" rtl="0">
              <a:lnSpc>
                <a:spcPct val="100000"/>
              </a:lnSpc>
              <a:spcBef>
                <a:spcPts val="0"/>
              </a:spcBef>
              <a:spcAft>
                <a:spcPts val="0"/>
              </a:spcAft>
              <a:buClr>
                <a:schemeClr val="dk1"/>
              </a:buClr>
              <a:buSzPts val="3200"/>
              <a:buFont typeface="Wingdings" panose="05000000000000000000" pitchFamily="2" charset="2"/>
              <a:buChar char="v"/>
            </a:pPr>
            <a:endParaRPr lang="en-GB" dirty="0"/>
          </a:p>
        </p:txBody>
      </p:sp>
      <p:sp>
        <p:nvSpPr>
          <p:cNvPr id="113" name="Google Shape;113;p15"/>
          <p:cNvSpPr txBox="1">
            <a:spLocks noGrp="1"/>
          </p:cNvSpPr>
          <p:nvPr>
            <p:ph type="title"/>
          </p:nvPr>
        </p:nvSpPr>
        <p:spPr>
          <a:xfrm>
            <a:off x="1066800" y="188912"/>
            <a:ext cx="7620000" cy="2112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omic Sans MS"/>
              <a:buNone/>
            </a:pPr>
            <a:r>
              <a:rPr lang="en-US" sz="4000" b="0" i="0" u="none" dirty="0">
                <a:solidFill>
                  <a:schemeClr val="dk2"/>
                </a:solidFill>
                <a:latin typeface="Century Gothic" panose="020B0502020202020204" pitchFamily="34" charset="0"/>
                <a:ea typeface="Comic Sans MS"/>
                <a:cs typeface="Comic Sans MS"/>
                <a:sym typeface="Comic Sans MS"/>
              </a:rPr>
              <a:t>Aims of the meeting</a:t>
            </a:r>
            <a:endParaRPr sz="4000" dirty="0">
              <a:latin typeface="Century Gothic" panose="020B0502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35532D-3706-42C9-977A-A5835FDF251B}"/>
              </a:ext>
            </a:extLst>
          </p:cNvPr>
          <p:cNvPicPr>
            <a:picLocks noChangeAspect="1"/>
          </p:cNvPicPr>
          <p:nvPr/>
        </p:nvPicPr>
        <p:blipFill rotWithShape="1">
          <a:blip r:embed="rId3"/>
          <a:srcRect l="47233" b="51148"/>
          <a:stretch/>
        </p:blipFill>
        <p:spPr>
          <a:xfrm>
            <a:off x="4238513" y="287061"/>
            <a:ext cx="4905487" cy="3121702"/>
          </a:xfrm>
          <a:prstGeom prst="rect">
            <a:avLst/>
          </a:prstGeom>
        </p:spPr>
      </p:pic>
      <p:pic>
        <p:nvPicPr>
          <p:cNvPr id="4" name="Picture 3">
            <a:extLst>
              <a:ext uri="{FF2B5EF4-FFF2-40B4-BE49-F238E27FC236}">
                <a16:creationId xmlns:a16="http://schemas.microsoft.com/office/drawing/2014/main" id="{7A6020FD-E4DB-4584-815D-C2A61525FAA3}"/>
              </a:ext>
            </a:extLst>
          </p:cNvPr>
          <p:cNvPicPr>
            <a:picLocks noChangeAspect="1"/>
          </p:cNvPicPr>
          <p:nvPr/>
        </p:nvPicPr>
        <p:blipFill rotWithShape="1">
          <a:blip r:embed="rId4"/>
          <a:srcRect r="53647"/>
          <a:stretch/>
        </p:blipFill>
        <p:spPr>
          <a:xfrm>
            <a:off x="0" y="287061"/>
            <a:ext cx="4238513" cy="6283877"/>
          </a:xfrm>
          <a:prstGeom prst="rect">
            <a:avLst/>
          </a:prstGeom>
        </p:spPr>
      </p:pic>
      <p:sp>
        <p:nvSpPr>
          <p:cNvPr id="5" name="Rectangle 4">
            <a:extLst>
              <a:ext uri="{FF2B5EF4-FFF2-40B4-BE49-F238E27FC236}">
                <a16:creationId xmlns:a16="http://schemas.microsoft.com/office/drawing/2014/main" id="{D2D2314C-43F9-4F9D-BFC5-56A8F8478FA7}"/>
              </a:ext>
            </a:extLst>
          </p:cNvPr>
          <p:cNvSpPr/>
          <p:nvPr/>
        </p:nvSpPr>
        <p:spPr>
          <a:xfrm>
            <a:off x="4356847" y="2592593"/>
            <a:ext cx="2011680" cy="8161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3D315871-A8D7-4872-9C42-E98AD9B4CF94}"/>
              </a:ext>
            </a:extLst>
          </p:cNvPr>
          <p:cNvSpPr/>
          <p:nvPr/>
        </p:nvSpPr>
        <p:spPr>
          <a:xfrm>
            <a:off x="4313815" y="3638288"/>
            <a:ext cx="4572000" cy="2803781"/>
          </a:xfrm>
          <a:prstGeom prst="rect">
            <a:avLst/>
          </a:prstGeom>
        </p:spPr>
        <p:txBody>
          <a:bodyPr>
            <a:spAutoFit/>
          </a:bodyPr>
          <a:lstStyle/>
          <a:p>
            <a:pPr>
              <a:lnSpc>
                <a:spcPct val="150000"/>
              </a:lnSpc>
            </a:pPr>
            <a:r>
              <a:rPr lang="en-US" sz="2000" b="1" dirty="0">
                <a:latin typeface="Century Gothic" panose="020B0502020202020204" pitchFamily="34" charset="0"/>
              </a:rPr>
              <a:t>Expectation – </a:t>
            </a:r>
          </a:p>
          <a:p>
            <a:pPr>
              <a:lnSpc>
                <a:spcPct val="150000"/>
              </a:lnSpc>
            </a:pPr>
            <a:r>
              <a:rPr lang="en-US" sz="2000" b="1" dirty="0">
                <a:latin typeface="Century Gothic" panose="020B0502020202020204" pitchFamily="34" charset="0"/>
              </a:rPr>
              <a:t>End of Autumn term </a:t>
            </a:r>
            <a:r>
              <a:rPr lang="en-US" sz="2000" dirty="0">
                <a:latin typeface="Century Gothic" panose="020B0502020202020204" pitchFamily="34" charset="0"/>
              </a:rPr>
              <a:t>– read all set 1 sounds, blend sounds into words orally</a:t>
            </a:r>
          </a:p>
          <a:p>
            <a:pPr>
              <a:lnSpc>
                <a:spcPct val="150000"/>
              </a:lnSpc>
            </a:pPr>
            <a:r>
              <a:rPr lang="en-US" sz="2000" b="1" dirty="0">
                <a:latin typeface="Century Gothic" panose="020B0502020202020204" pitchFamily="34" charset="0"/>
              </a:rPr>
              <a:t>End of Spring 1 </a:t>
            </a:r>
            <a:r>
              <a:rPr lang="en-US" sz="2000" dirty="0">
                <a:latin typeface="Century Gothic" panose="020B0502020202020204" pitchFamily="34" charset="0"/>
              </a:rPr>
              <a:t>– blend sounds to read words, read short ditty stories </a:t>
            </a:r>
          </a:p>
        </p:txBody>
      </p:sp>
    </p:spTree>
    <p:extLst>
      <p:ext uri="{BB962C8B-B14F-4D97-AF65-F5344CB8AC3E}">
        <p14:creationId xmlns:p14="http://schemas.microsoft.com/office/powerpoint/2010/main" val="266725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0"/>
          <p:cNvSpPr txBox="1"/>
          <p:nvPr/>
        </p:nvSpPr>
        <p:spPr>
          <a:xfrm>
            <a:off x="-322046" y="258162"/>
            <a:ext cx="7458000" cy="2345217"/>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dk1"/>
              </a:buClr>
              <a:buSzPts val="3200"/>
              <a:buFont typeface="Times New Roman"/>
              <a:buNone/>
            </a:pPr>
            <a:endParaRPr sz="3200" b="1" i="0" u="none" dirty="0">
              <a:solidFill>
                <a:schemeClr val="dk1"/>
              </a:solidFill>
              <a:latin typeface="Comic Sans MS"/>
              <a:ea typeface="Comic Sans MS"/>
              <a:cs typeface="Comic Sans MS"/>
              <a:sym typeface="Comic Sans MS"/>
            </a:endParaRPr>
          </a:p>
          <a:p>
            <a:pPr lvl="0" algn="ctr">
              <a:lnSpc>
                <a:spcPct val="90000"/>
              </a:lnSpc>
              <a:buClr>
                <a:schemeClr val="dk1"/>
              </a:buClr>
              <a:buSzPts val="3200"/>
            </a:pPr>
            <a:r>
              <a:rPr lang="en-GB" sz="3200" dirty="0">
                <a:solidFill>
                  <a:schemeClr val="dk1"/>
                </a:solidFill>
                <a:latin typeface="Comic Sans MS"/>
                <a:ea typeface="Comic Sans MS"/>
                <a:cs typeface="Comic Sans MS"/>
                <a:sym typeface="Comic Sans MS"/>
              </a:rPr>
              <a:t>Reading expectation</a:t>
            </a:r>
            <a:endParaRPr sz="3200" b="0" i="0" u="none" dirty="0">
              <a:solidFill>
                <a:schemeClr val="dk1"/>
              </a:solidFill>
              <a:latin typeface="Comic Sans MS"/>
              <a:ea typeface="Comic Sans MS"/>
              <a:cs typeface="Comic Sans MS"/>
              <a:sym typeface="Comic Sans MS"/>
            </a:endParaRPr>
          </a:p>
          <a:p>
            <a:pPr marL="0" marR="0" lvl="0" indent="0" algn="l" rtl="0">
              <a:lnSpc>
                <a:spcPct val="90000"/>
              </a:lnSpc>
              <a:spcBef>
                <a:spcPts val="0"/>
              </a:spcBef>
              <a:spcAft>
                <a:spcPts val="0"/>
              </a:spcAft>
              <a:buClr>
                <a:schemeClr val="dk1"/>
              </a:buClr>
              <a:buSzPts val="2400"/>
              <a:buFont typeface="Times New Roman"/>
              <a:buNone/>
            </a:pPr>
            <a:endParaRPr sz="2400" b="0" i="0" u="none" dirty="0">
              <a:solidFill>
                <a:schemeClr val="dk1"/>
              </a:solidFill>
              <a:latin typeface="Comic Sans MS"/>
              <a:ea typeface="Comic Sans MS"/>
              <a:cs typeface="Comic Sans MS"/>
              <a:sym typeface="Comic Sans MS"/>
            </a:endParaRPr>
          </a:p>
          <a:p>
            <a:pPr marL="0" marR="0" lvl="0" indent="0" algn="l" rtl="0">
              <a:lnSpc>
                <a:spcPct val="90000"/>
              </a:lnSpc>
              <a:spcBef>
                <a:spcPts val="0"/>
              </a:spcBef>
              <a:spcAft>
                <a:spcPts val="0"/>
              </a:spcAft>
              <a:buClr>
                <a:schemeClr val="dk1"/>
              </a:buClr>
              <a:buSzPts val="2400"/>
              <a:buFont typeface="Times New Roman"/>
              <a:buNone/>
            </a:pPr>
            <a:endParaRPr sz="2400" b="0" i="0" u="none" dirty="0">
              <a:solidFill>
                <a:schemeClr val="dk1"/>
              </a:solidFill>
              <a:latin typeface="Comic Sans MS"/>
              <a:ea typeface="Comic Sans MS"/>
              <a:cs typeface="Comic Sans MS"/>
              <a:sym typeface="Comic Sans MS"/>
            </a:endParaRPr>
          </a:p>
          <a:p>
            <a:pPr marL="0" marR="0" lvl="0" indent="0" algn="l" rtl="0">
              <a:lnSpc>
                <a:spcPct val="90000"/>
              </a:lnSpc>
              <a:spcBef>
                <a:spcPts val="0"/>
              </a:spcBef>
              <a:spcAft>
                <a:spcPts val="0"/>
              </a:spcAft>
              <a:buClr>
                <a:schemeClr val="dk1"/>
              </a:buClr>
              <a:buSzPts val="2400"/>
              <a:buFont typeface="Times New Roman"/>
              <a:buNone/>
            </a:pPr>
            <a:endParaRPr sz="2400" b="0" i="0" u="none" dirty="0">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None/>
            </a:pPr>
            <a:endParaRPr sz="2400" b="0" i="0" u="none" dirty="0">
              <a:solidFill>
                <a:schemeClr val="dk1"/>
              </a:solidFill>
              <a:latin typeface="Comic Sans MS"/>
              <a:ea typeface="Comic Sans MS"/>
              <a:cs typeface="Comic Sans MS"/>
              <a:sym typeface="Comic Sans MS"/>
            </a:endParaRPr>
          </a:p>
        </p:txBody>
      </p:sp>
      <p:pic>
        <p:nvPicPr>
          <p:cNvPr id="2" name="Picture 1"/>
          <p:cNvPicPr>
            <a:picLocks noChangeAspect="1"/>
          </p:cNvPicPr>
          <p:nvPr/>
        </p:nvPicPr>
        <p:blipFill>
          <a:blip r:embed="rId3"/>
          <a:stretch>
            <a:fillRect/>
          </a:stretch>
        </p:blipFill>
        <p:spPr>
          <a:xfrm>
            <a:off x="1100138" y="1651327"/>
            <a:ext cx="2931536" cy="1721128"/>
          </a:xfrm>
          <a:prstGeom prst="rect">
            <a:avLst/>
          </a:prstGeom>
        </p:spPr>
      </p:pic>
      <p:pic>
        <p:nvPicPr>
          <p:cNvPr id="4" name="Picture 3"/>
          <p:cNvPicPr>
            <a:picLocks noChangeAspect="1"/>
          </p:cNvPicPr>
          <p:nvPr/>
        </p:nvPicPr>
        <p:blipFill>
          <a:blip r:embed="rId4"/>
          <a:stretch>
            <a:fillRect/>
          </a:stretch>
        </p:blipFill>
        <p:spPr>
          <a:xfrm>
            <a:off x="4572000" y="3054244"/>
            <a:ext cx="3986137" cy="2926914"/>
          </a:xfrm>
          <a:prstGeom prst="rect">
            <a:avLst/>
          </a:prstGeom>
        </p:spPr>
      </p:pic>
      <p:pic>
        <p:nvPicPr>
          <p:cNvPr id="5" name="Picture 4"/>
          <p:cNvPicPr>
            <a:picLocks noChangeAspect="1"/>
          </p:cNvPicPr>
          <p:nvPr/>
        </p:nvPicPr>
        <p:blipFill>
          <a:blip r:embed="rId5"/>
          <a:stretch>
            <a:fillRect/>
          </a:stretch>
        </p:blipFill>
        <p:spPr>
          <a:xfrm rot="5400000">
            <a:off x="6360038" y="2291173"/>
            <a:ext cx="793900" cy="441436"/>
          </a:xfrm>
          <a:prstGeom prst="rect">
            <a:avLst/>
          </a:prstGeom>
        </p:spPr>
      </p:pic>
      <p:sp>
        <p:nvSpPr>
          <p:cNvPr id="6" name="Rectangle 5"/>
          <p:cNvSpPr/>
          <p:nvPr/>
        </p:nvSpPr>
        <p:spPr>
          <a:xfrm>
            <a:off x="1048921" y="3521190"/>
            <a:ext cx="3196709" cy="369332"/>
          </a:xfrm>
          <a:prstGeom prst="rect">
            <a:avLst/>
          </a:prstGeom>
        </p:spPr>
        <p:txBody>
          <a:bodyPr wrap="none">
            <a:spAutoFit/>
          </a:bodyPr>
          <a:lstStyle/>
          <a:p>
            <a:r>
              <a:rPr lang="en-GB" sz="1800" dirty="0">
                <a:latin typeface="Century Gothic" panose="020B0502020202020204" pitchFamily="34" charset="0"/>
              </a:rPr>
              <a:t>Lilac level – wordless books</a:t>
            </a:r>
          </a:p>
        </p:txBody>
      </p:sp>
      <p:sp>
        <p:nvSpPr>
          <p:cNvPr id="9" name="Rectangle 8">
            <a:extLst>
              <a:ext uri="{FF2B5EF4-FFF2-40B4-BE49-F238E27FC236}">
                <a16:creationId xmlns:a16="http://schemas.microsoft.com/office/drawing/2014/main" id="{24C06B9C-F253-4ABA-9931-7DF4D52B22D5}"/>
              </a:ext>
            </a:extLst>
          </p:cNvPr>
          <p:cNvSpPr/>
          <p:nvPr/>
        </p:nvSpPr>
        <p:spPr>
          <a:xfrm>
            <a:off x="2013126" y="4718848"/>
            <a:ext cx="1210588" cy="369332"/>
          </a:xfrm>
          <a:prstGeom prst="rect">
            <a:avLst/>
          </a:prstGeom>
        </p:spPr>
        <p:txBody>
          <a:bodyPr wrap="none">
            <a:spAutoFit/>
          </a:bodyPr>
          <a:lstStyle/>
          <a:p>
            <a:r>
              <a:rPr lang="en-GB" sz="1800" dirty="0">
                <a:latin typeface="Century Gothic" panose="020B0502020202020204" pitchFamily="34" charset="0"/>
              </a:rPr>
              <a:t>Pink level</a:t>
            </a:r>
          </a:p>
        </p:txBody>
      </p:sp>
      <p:sp>
        <p:nvSpPr>
          <p:cNvPr id="10" name="Rectangle 9">
            <a:extLst>
              <a:ext uri="{FF2B5EF4-FFF2-40B4-BE49-F238E27FC236}">
                <a16:creationId xmlns:a16="http://schemas.microsoft.com/office/drawing/2014/main" id="{E2794BC6-3B44-4816-BBD5-97194C39C8EB}"/>
              </a:ext>
            </a:extLst>
          </p:cNvPr>
          <p:cNvSpPr/>
          <p:nvPr/>
        </p:nvSpPr>
        <p:spPr>
          <a:xfrm>
            <a:off x="2091184" y="6155293"/>
            <a:ext cx="1220206" cy="369332"/>
          </a:xfrm>
          <a:prstGeom prst="rect">
            <a:avLst/>
          </a:prstGeom>
        </p:spPr>
        <p:txBody>
          <a:bodyPr wrap="none">
            <a:spAutoFit/>
          </a:bodyPr>
          <a:lstStyle/>
          <a:p>
            <a:r>
              <a:rPr lang="en-GB" sz="1800" dirty="0">
                <a:latin typeface="Century Gothic" panose="020B0502020202020204" pitchFamily="34" charset="0"/>
              </a:rPr>
              <a:t>Red level</a:t>
            </a:r>
          </a:p>
        </p:txBody>
      </p:sp>
      <p:sp>
        <p:nvSpPr>
          <p:cNvPr id="11" name="Rectangle 10">
            <a:extLst>
              <a:ext uri="{FF2B5EF4-FFF2-40B4-BE49-F238E27FC236}">
                <a16:creationId xmlns:a16="http://schemas.microsoft.com/office/drawing/2014/main" id="{FFE08474-EE42-44F9-9CC2-3ABFA7D09709}"/>
              </a:ext>
            </a:extLst>
          </p:cNvPr>
          <p:cNvSpPr/>
          <p:nvPr/>
        </p:nvSpPr>
        <p:spPr>
          <a:xfrm>
            <a:off x="6045896" y="1653031"/>
            <a:ext cx="1494320" cy="369332"/>
          </a:xfrm>
          <a:prstGeom prst="rect">
            <a:avLst/>
          </a:prstGeom>
        </p:spPr>
        <p:txBody>
          <a:bodyPr wrap="none">
            <a:spAutoFit/>
          </a:bodyPr>
          <a:lstStyle/>
          <a:p>
            <a:r>
              <a:rPr lang="en-GB" sz="1800" dirty="0">
                <a:latin typeface="Century Gothic" panose="020B0502020202020204" pitchFamily="34" charset="0"/>
              </a:rPr>
              <a:t>Yellow level</a:t>
            </a:r>
          </a:p>
        </p:txBody>
      </p:sp>
      <p:sp>
        <p:nvSpPr>
          <p:cNvPr id="12" name="Rectangle 11">
            <a:extLst>
              <a:ext uri="{FF2B5EF4-FFF2-40B4-BE49-F238E27FC236}">
                <a16:creationId xmlns:a16="http://schemas.microsoft.com/office/drawing/2014/main" id="{D0D79EAC-36D4-4FBC-BC14-37C9D6DDCEFD}"/>
              </a:ext>
            </a:extLst>
          </p:cNvPr>
          <p:cNvSpPr/>
          <p:nvPr/>
        </p:nvSpPr>
        <p:spPr>
          <a:xfrm>
            <a:off x="6157305" y="6098622"/>
            <a:ext cx="1242648" cy="369332"/>
          </a:xfrm>
          <a:prstGeom prst="rect">
            <a:avLst/>
          </a:prstGeom>
        </p:spPr>
        <p:txBody>
          <a:bodyPr wrap="none">
            <a:spAutoFit/>
          </a:bodyPr>
          <a:lstStyle/>
          <a:p>
            <a:r>
              <a:rPr lang="en-GB" sz="1800" dirty="0">
                <a:latin typeface="Century Gothic" panose="020B0502020202020204" pitchFamily="34" charset="0"/>
              </a:rPr>
              <a:t>Blue level</a:t>
            </a:r>
          </a:p>
        </p:txBody>
      </p:sp>
      <p:pic>
        <p:nvPicPr>
          <p:cNvPr id="14" name="Picture 13">
            <a:extLst>
              <a:ext uri="{FF2B5EF4-FFF2-40B4-BE49-F238E27FC236}">
                <a16:creationId xmlns:a16="http://schemas.microsoft.com/office/drawing/2014/main" id="{D96D38F0-4CC2-4937-88BD-4E8F673F83A8}"/>
              </a:ext>
            </a:extLst>
          </p:cNvPr>
          <p:cNvPicPr>
            <a:picLocks noChangeAspect="1"/>
          </p:cNvPicPr>
          <p:nvPr/>
        </p:nvPicPr>
        <p:blipFill>
          <a:blip r:embed="rId5"/>
          <a:stretch>
            <a:fillRect/>
          </a:stretch>
        </p:blipFill>
        <p:spPr>
          <a:xfrm rot="5400000">
            <a:off x="2203036" y="4066754"/>
            <a:ext cx="793900" cy="441436"/>
          </a:xfrm>
          <a:prstGeom prst="rect">
            <a:avLst/>
          </a:prstGeom>
        </p:spPr>
      </p:pic>
      <p:pic>
        <p:nvPicPr>
          <p:cNvPr id="15" name="Picture 14">
            <a:extLst>
              <a:ext uri="{FF2B5EF4-FFF2-40B4-BE49-F238E27FC236}">
                <a16:creationId xmlns:a16="http://schemas.microsoft.com/office/drawing/2014/main" id="{C4706FDC-D8BA-41A3-987D-57DC7DB2F75C}"/>
              </a:ext>
            </a:extLst>
          </p:cNvPr>
          <p:cNvPicPr>
            <a:picLocks noChangeAspect="1"/>
          </p:cNvPicPr>
          <p:nvPr/>
        </p:nvPicPr>
        <p:blipFill>
          <a:blip r:embed="rId5"/>
          <a:stretch>
            <a:fillRect/>
          </a:stretch>
        </p:blipFill>
        <p:spPr>
          <a:xfrm rot="5400000">
            <a:off x="2203036" y="5416508"/>
            <a:ext cx="793900" cy="441436"/>
          </a:xfrm>
          <a:prstGeom prst="rect">
            <a:avLst/>
          </a:prstGeom>
        </p:spPr>
      </p:pic>
      <p:sp>
        <p:nvSpPr>
          <p:cNvPr id="13" name="Rectangle 12">
            <a:extLst>
              <a:ext uri="{FF2B5EF4-FFF2-40B4-BE49-F238E27FC236}">
                <a16:creationId xmlns:a16="http://schemas.microsoft.com/office/drawing/2014/main" id="{BFA3E8F1-D41E-4FB7-BF57-C37AB38FC1BB}"/>
              </a:ext>
            </a:extLst>
          </p:cNvPr>
          <p:cNvSpPr/>
          <p:nvPr/>
        </p:nvSpPr>
        <p:spPr>
          <a:xfrm>
            <a:off x="7588862" y="280995"/>
            <a:ext cx="1375698" cy="369332"/>
          </a:xfrm>
          <a:prstGeom prst="rect">
            <a:avLst/>
          </a:prstGeom>
        </p:spPr>
        <p:txBody>
          <a:bodyPr wrap="none">
            <a:spAutoFit/>
          </a:bodyPr>
          <a:lstStyle/>
          <a:p>
            <a:r>
              <a:rPr lang="en-US" sz="1800" dirty="0">
                <a:latin typeface="Century Gothic" panose="020B0502020202020204" pitchFamily="34" charset="0"/>
              </a:rPr>
              <a:t>a</a:t>
            </a:r>
            <a:r>
              <a:rPr lang="en-GB" sz="1800" dirty="0" err="1">
                <a:latin typeface="Century Gothic" panose="020B0502020202020204" pitchFamily="34" charset="0"/>
              </a:rPr>
              <a:t>bc</a:t>
            </a:r>
            <a:r>
              <a:rPr lang="en-GB" sz="1800" dirty="0">
                <a:latin typeface="Century Gothic" panose="020B0502020202020204" pitchFamily="34" charset="0"/>
              </a:rPr>
              <a:t> books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1"/>
          <p:cNvSpPr txBox="1"/>
          <p:nvPr/>
        </p:nvSpPr>
        <p:spPr>
          <a:xfrm>
            <a:off x="1507531" y="492433"/>
            <a:ext cx="63372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Comic Sans MS"/>
              <a:buNone/>
            </a:pPr>
            <a:r>
              <a:rPr lang="en-US" sz="3200" b="0" i="0" u="none" dirty="0">
                <a:solidFill>
                  <a:schemeClr val="dk1"/>
                </a:solidFill>
                <a:latin typeface="Century Gothic" panose="020B0502020202020204" pitchFamily="34" charset="0"/>
                <a:ea typeface="Comic Sans MS"/>
                <a:cs typeface="Comic Sans MS"/>
                <a:sym typeface="Comic Sans MS"/>
              </a:rPr>
              <a:t>Home Learning  </a:t>
            </a:r>
            <a:endParaRPr sz="3200" dirty="0">
              <a:latin typeface="Century Gothic" panose="020B0502020202020204" pitchFamily="34" charset="0"/>
            </a:endParaRPr>
          </a:p>
        </p:txBody>
      </p:sp>
      <p:sp>
        <p:nvSpPr>
          <p:cNvPr id="2" name="TextBox 1"/>
          <p:cNvSpPr txBox="1"/>
          <p:nvPr/>
        </p:nvSpPr>
        <p:spPr>
          <a:xfrm>
            <a:off x="1229731" y="1632118"/>
            <a:ext cx="7259782" cy="1846659"/>
          </a:xfrm>
          <a:prstGeom prst="rect">
            <a:avLst/>
          </a:prstGeom>
          <a:noFill/>
        </p:spPr>
        <p:txBody>
          <a:bodyPr wrap="square" rtlCol="0">
            <a:spAutoFit/>
          </a:bodyPr>
          <a:lstStyle/>
          <a:p>
            <a:pPr marL="285750" indent="-285750">
              <a:buFont typeface="Wingdings" panose="05000000000000000000" pitchFamily="2" charset="2"/>
              <a:buChar char="v"/>
            </a:pPr>
            <a:r>
              <a:rPr lang="en-GB" sz="2000" dirty="0">
                <a:latin typeface="Century Gothic" panose="020B0502020202020204" pitchFamily="34" charset="0"/>
              </a:rPr>
              <a:t>Talk, talk and more talk!</a:t>
            </a:r>
          </a:p>
          <a:p>
            <a:pPr marL="285750" indent="-285750">
              <a:buFont typeface="Wingdings" panose="05000000000000000000" pitchFamily="2" charset="2"/>
              <a:buChar char="v"/>
            </a:pPr>
            <a:r>
              <a:rPr lang="en-GB" sz="2000" dirty="0">
                <a:latin typeface="Century Gothic" panose="020B0502020202020204" pitchFamily="34" charset="0"/>
              </a:rPr>
              <a:t>Share your child’s reading book at home </a:t>
            </a:r>
            <a:r>
              <a:rPr lang="en-GB" sz="2000" b="1" dirty="0">
                <a:latin typeface="Century Gothic" panose="020B0502020202020204" pitchFamily="34" charset="0"/>
              </a:rPr>
              <a:t>every</a:t>
            </a:r>
            <a:r>
              <a:rPr lang="en-GB" sz="2000" dirty="0">
                <a:latin typeface="Century Gothic" panose="020B0502020202020204" pitchFamily="34" charset="0"/>
              </a:rPr>
              <a:t> day</a:t>
            </a:r>
          </a:p>
          <a:p>
            <a:pPr marL="285750" indent="-285750">
              <a:buFont typeface="Wingdings" panose="05000000000000000000" pitchFamily="2" charset="2"/>
              <a:buChar char="v"/>
            </a:pPr>
            <a:r>
              <a:rPr lang="en-GB" sz="2000" dirty="0">
                <a:latin typeface="Century Gothic" panose="020B0502020202020204" pitchFamily="34" charset="0"/>
              </a:rPr>
              <a:t>Sign the reading communication diary each time you read</a:t>
            </a:r>
          </a:p>
          <a:p>
            <a:pPr marL="285750" indent="-285750">
              <a:buFont typeface="Wingdings" panose="05000000000000000000" pitchFamily="2" charset="2"/>
              <a:buChar char="v"/>
            </a:pPr>
            <a:r>
              <a:rPr lang="en-GB" sz="2000" dirty="0">
                <a:latin typeface="Century Gothic" panose="020B0502020202020204" pitchFamily="34" charset="0"/>
              </a:rPr>
              <a:t>Keep a look out for teacher comments</a:t>
            </a:r>
          </a:p>
          <a:p>
            <a:pPr marL="285750" indent="-285750">
              <a:buFont typeface="Wingdings" panose="05000000000000000000" pitchFamily="2" charset="2"/>
              <a:buChar char="v"/>
            </a:pPr>
            <a:endParaRPr lang="en-GB" dirty="0"/>
          </a:p>
        </p:txBody>
      </p:sp>
      <p:pic>
        <p:nvPicPr>
          <p:cNvPr id="3" name="Picture 2"/>
          <p:cNvPicPr>
            <a:picLocks noChangeAspect="1"/>
          </p:cNvPicPr>
          <p:nvPr/>
        </p:nvPicPr>
        <p:blipFill>
          <a:blip r:embed="rId3"/>
          <a:stretch>
            <a:fillRect/>
          </a:stretch>
        </p:blipFill>
        <p:spPr>
          <a:xfrm>
            <a:off x="1112404" y="3476430"/>
            <a:ext cx="1914582" cy="2636402"/>
          </a:xfrm>
          <a:prstGeom prst="rect">
            <a:avLst/>
          </a:prstGeom>
        </p:spPr>
      </p:pic>
      <p:pic>
        <p:nvPicPr>
          <p:cNvPr id="4" name="Picture 3"/>
          <p:cNvPicPr>
            <a:picLocks noChangeAspect="1"/>
          </p:cNvPicPr>
          <p:nvPr/>
        </p:nvPicPr>
        <p:blipFill>
          <a:blip r:embed="rId4"/>
          <a:stretch>
            <a:fillRect/>
          </a:stretch>
        </p:blipFill>
        <p:spPr>
          <a:xfrm>
            <a:off x="3223925" y="3398109"/>
            <a:ext cx="1635697" cy="2571942"/>
          </a:xfrm>
          <a:prstGeom prst="rect">
            <a:avLst/>
          </a:prstGeom>
        </p:spPr>
      </p:pic>
      <p:pic>
        <p:nvPicPr>
          <p:cNvPr id="5" name="Picture 4"/>
          <p:cNvPicPr>
            <a:picLocks noChangeAspect="1"/>
          </p:cNvPicPr>
          <p:nvPr/>
        </p:nvPicPr>
        <p:blipFill>
          <a:blip r:embed="rId5"/>
          <a:stretch>
            <a:fillRect/>
          </a:stretch>
        </p:blipFill>
        <p:spPr>
          <a:xfrm>
            <a:off x="5069960" y="3365879"/>
            <a:ext cx="1773984" cy="2636402"/>
          </a:xfrm>
          <a:prstGeom prst="rect">
            <a:avLst/>
          </a:prstGeom>
        </p:spPr>
      </p:pic>
      <p:pic>
        <p:nvPicPr>
          <p:cNvPr id="6" name="Picture 5"/>
          <p:cNvPicPr>
            <a:picLocks noChangeAspect="1"/>
          </p:cNvPicPr>
          <p:nvPr/>
        </p:nvPicPr>
        <p:blipFill>
          <a:blip r:embed="rId6"/>
          <a:stretch>
            <a:fillRect/>
          </a:stretch>
        </p:blipFill>
        <p:spPr>
          <a:xfrm>
            <a:off x="6930414" y="3353974"/>
            <a:ext cx="1828634" cy="2616077"/>
          </a:xfrm>
          <a:prstGeom prst="rect">
            <a:avLst/>
          </a:prstGeom>
        </p:spPr>
      </p:pic>
      <p:sp>
        <p:nvSpPr>
          <p:cNvPr id="7" name="TextBox 6"/>
          <p:cNvSpPr txBox="1"/>
          <p:nvPr/>
        </p:nvSpPr>
        <p:spPr>
          <a:xfrm>
            <a:off x="1112404" y="6328275"/>
            <a:ext cx="1914582" cy="307777"/>
          </a:xfrm>
          <a:prstGeom prst="rect">
            <a:avLst/>
          </a:prstGeom>
          <a:noFill/>
        </p:spPr>
        <p:txBody>
          <a:bodyPr wrap="square" rtlCol="0">
            <a:spAutoFit/>
          </a:bodyPr>
          <a:lstStyle/>
          <a:p>
            <a:r>
              <a:rPr lang="en-GB" dirty="0">
                <a:latin typeface="Comic Sans MS" panose="030F0702030302020204" pitchFamily="66" charset="0"/>
              </a:rPr>
              <a:t>Oxford Owl</a:t>
            </a:r>
          </a:p>
        </p:txBody>
      </p:sp>
      <p:sp>
        <p:nvSpPr>
          <p:cNvPr id="8" name="TextBox 7"/>
          <p:cNvSpPr txBox="1"/>
          <p:nvPr/>
        </p:nvSpPr>
        <p:spPr>
          <a:xfrm>
            <a:off x="3320995" y="6156157"/>
            <a:ext cx="1635697" cy="307777"/>
          </a:xfrm>
          <a:prstGeom prst="rect">
            <a:avLst/>
          </a:prstGeom>
          <a:noFill/>
        </p:spPr>
        <p:txBody>
          <a:bodyPr wrap="square" rtlCol="0">
            <a:spAutoFit/>
          </a:bodyPr>
          <a:lstStyle/>
          <a:p>
            <a:r>
              <a:rPr lang="en-GB" dirty="0"/>
              <a:t>Phonics Play</a:t>
            </a:r>
          </a:p>
        </p:txBody>
      </p:sp>
      <p:sp>
        <p:nvSpPr>
          <p:cNvPr id="9" name="TextBox 8"/>
          <p:cNvSpPr txBox="1"/>
          <p:nvPr/>
        </p:nvSpPr>
        <p:spPr>
          <a:xfrm>
            <a:off x="5113195" y="5970051"/>
            <a:ext cx="1773984" cy="523220"/>
          </a:xfrm>
          <a:prstGeom prst="rect">
            <a:avLst/>
          </a:prstGeom>
          <a:noFill/>
        </p:spPr>
        <p:txBody>
          <a:bodyPr wrap="square" rtlCol="0">
            <a:spAutoFit/>
          </a:bodyPr>
          <a:lstStyle/>
          <a:p>
            <a:r>
              <a:rPr lang="en-GB" dirty="0" err="1"/>
              <a:t>Cbeebies</a:t>
            </a:r>
            <a:r>
              <a:rPr lang="en-GB" dirty="0"/>
              <a:t> ALPHABLOCKS</a:t>
            </a:r>
          </a:p>
        </p:txBody>
      </p:sp>
      <p:sp>
        <p:nvSpPr>
          <p:cNvPr id="10" name="TextBox 9"/>
          <p:cNvSpPr txBox="1"/>
          <p:nvPr/>
        </p:nvSpPr>
        <p:spPr>
          <a:xfrm>
            <a:off x="7042901" y="6077772"/>
            <a:ext cx="1828634" cy="307777"/>
          </a:xfrm>
          <a:prstGeom prst="rect">
            <a:avLst/>
          </a:prstGeom>
          <a:noFill/>
        </p:spPr>
        <p:txBody>
          <a:bodyPr wrap="square" rtlCol="0">
            <a:spAutoFit/>
          </a:bodyPr>
          <a:lstStyle/>
          <a:p>
            <a:r>
              <a:rPr lang="en-GB" dirty="0"/>
              <a:t>Literacy Zone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A582F5-CFE8-42A8-8419-84066A10D34C}"/>
              </a:ext>
            </a:extLst>
          </p:cNvPr>
          <p:cNvSpPr/>
          <p:nvPr/>
        </p:nvSpPr>
        <p:spPr>
          <a:xfrm>
            <a:off x="1102659" y="422305"/>
            <a:ext cx="7643308" cy="3693319"/>
          </a:xfrm>
          <a:prstGeom prst="rect">
            <a:avLst/>
          </a:prstGeom>
        </p:spPr>
        <p:txBody>
          <a:bodyPr wrap="square">
            <a:spAutoFit/>
          </a:bodyPr>
          <a:lstStyle/>
          <a:p>
            <a:pPr fontAlgn="base"/>
            <a:r>
              <a:rPr lang="en-GB" sz="1800" b="1" u="sng" dirty="0">
                <a:solidFill>
                  <a:schemeClr val="tx1"/>
                </a:solidFill>
                <a:latin typeface="Century Gothic" panose="020B0502020202020204" pitchFamily="34" charset="0"/>
              </a:rPr>
              <a:t>How can I support my child’s reading and writing?</a:t>
            </a:r>
            <a:r>
              <a:rPr lang="en-US" sz="1800" dirty="0">
                <a:solidFill>
                  <a:schemeClr val="tx1"/>
                </a:solidFill>
                <a:latin typeface="Century Gothic" panose="020B0502020202020204" pitchFamily="34" charset="0"/>
              </a:rPr>
              <a:t>​</a:t>
            </a:r>
            <a:endParaRPr lang="en-US" sz="1800" dirty="0">
              <a:solidFill>
                <a:schemeClr val="tx1"/>
              </a:solidFill>
              <a:latin typeface="Arial" panose="020B0604020202020204" pitchFamily="34" charset="0"/>
            </a:endParaRPr>
          </a:p>
          <a:p>
            <a:pPr fontAlgn="base"/>
            <a:r>
              <a:rPr lang="en-GB" sz="1800" dirty="0">
                <a:solidFill>
                  <a:schemeClr val="tx1"/>
                </a:solidFill>
                <a:latin typeface="Century Gothic" panose="020B0502020202020204" pitchFamily="34" charset="0"/>
              </a:rPr>
              <a:t>​</a:t>
            </a:r>
            <a:endParaRPr lang="en-GB" sz="1800" dirty="0">
              <a:solidFill>
                <a:schemeClr val="tx1"/>
              </a:solidFill>
              <a:latin typeface="Arial" panose="020B0604020202020204" pitchFamily="34" charset="0"/>
            </a:endParaRPr>
          </a:p>
          <a:p>
            <a:pPr fontAlgn="base"/>
            <a:r>
              <a:rPr lang="en-US" sz="1800" dirty="0">
                <a:solidFill>
                  <a:schemeClr val="tx1"/>
                </a:solidFill>
                <a:latin typeface="Century Gothic" panose="020B0502020202020204" pitchFamily="34" charset="0"/>
              </a:rPr>
              <a:t>One of the most important things you can do as a parent at home is read </a:t>
            </a:r>
            <a:r>
              <a:rPr lang="en-US" sz="1800" i="1" dirty="0">
                <a:solidFill>
                  <a:schemeClr val="tx1"/>
                </a:solidFill>
                <a:latin typeface="Century Gothic" panose="020B0502020202020204" pitchFamily="34" charset="0"/>
              </a:rPr>
              <a:t>to</a:t>
            </a:r>
            <a:r>
              <a:rPr lang="en-US" sz="1800" dirty="0">
                <a:solidFill>
                  <a:schemeClr val="tx1"/>
                </a:solidFill>
                <a:latin typeface="Century Gothic" panose="020B0502020202020204" pitchFamily="34" charset="0"/>
              </a:rPr>
              <a:t> your child. </a:t>
            </a:r>
            <a:r>
              <a:rPr lang="en-GB" sz="1800" dirty="0">
                <a:solidFill>
                  <a:schemeClr val="tx1"/>
                </a:solidFill>
                <a:latin typeface="Century Gothic" panose="020B0502020202020204" pitchFamily="34" charset="0"/>
              </a:rPr>
              <a:t>​</a:t>
            </a:r>
            <a:endParaRPr lang="en-GB" sz="1800" dirty="0">
              <a:solidFill>
                <a:schemeClr val="tx1"/>
              </a:solidFill>
              <a:latin typeface="Arial" panose="020B0604020202020204" pitchFamily="34" charset="0"/>
            </a:endParaRPr>
          </a:p>
          <a:p>
            <a:pPr fontAlgn="base"/>
            <a:r>
              <a:rPr lang="en-GB" sz="1800" dirty="0">
                <a:solidFill>
                  <a:schemeClr val="tx1"/>
                </a:solidFill>
                <a:latin typeface="Century Gothic" panose="020B0502020202020204" pitchFamily="34" charset="0"/>
              </a:rPr>
              <a:t>Loving stories is important because children who love stories want to read stories for themselves. Children who read a lot become better readers.</a:t>
            </a:r>
            <a:r>
              <a:rPr lang="en-US" sz="1800" dirty="0">
                <a:solidFill>
                  <a:schemeClr val="tx1"/>
                </a:solidFill>
                <a:latin typeface="Century Gothic" panose="020B0502020202020204" pitchFamily="34" charset="0"/>
              </a:rPr>
              <a:t>​</a:t>
            </a:r>
            <a:endParaRPr lang="en-US" sz="1800" dirty="0">
              <a:solidFill>
                <a:schemeClr val="tx1"/>
              </a:solidFill>
              <a:latin typeface="Arial" panose="020B0604020202020204" pitchFamily="34" charset="0"/>
            </a:endParaRPr>
          </a:p>
          <a:p>
            <a:pPr fontAlgn="base"/>
            <a:r>
              <a:rPr lang="en-GB" sz="1800" dirty="0">
                <a:solidFill>
                  <a:schemeClr val="tx1"/>
                </a:solidFill>
                <a:latin typeface="Century Gothic" panose="020B0502020202020204" pitchFamily="34" charset="0"/>
              </a:rPr>
              <a:t>​</a:t>
            </a:r>
            <a:endParaRPr lang="en-GB" sz="1800" dirty="0">
              <a:solidFill>
                <a:schemeClr val="tx1"/>
              </a:solidFill>
              <a:latin typeface="Arial" panose="020B0604020202020204" pitchFamily="34" charset="0"/>
            </a:endParaRPr>
          </a:p>
          <a:p>
            <a:pPr fontAlgn="base">
              <a:buFont typeface="Arial" panose="020B0604020202020204" pitchFamily="34" charset="0"/>
              <a:buChar char="•"/>
            </a:pPr>
            <a:r>
              <a:rPr lang="en-GB" sz="1800" dirty="0">
                <a:solidFill>
                  <a:schemeClr val="tx1"/>
                </a:solidFill>
                <a:latin typeface="Century Gothic" panose="020B0502020202020204" pitchFamily="34" charset="0"/>
              </a:rPr>
              <a:t>Ask your child to read the Speed Sound speedily</a:t>
            </a:r>
            <a:r>
              <a:rPr lang="en-US" sz="1800" dirty="0">
                <a:solidFill>
                  <a:schemeClr val="tx1"/>
                </a:solidFill>
                <a:latin typeface="Century Gothic" panose="020B0502020202020204" pitchFamily="34" charset="0"/>
              </a:rPr>
              <a:t>​</a:t>
            </a:r>
            <a:endParaRPr lang="en-US" sz="1800" dirty="0">
              <a:solidFill>
                <a:schemeClr val="tx1"/>
              </a:solidFill>
              <a:latin typeface="Arial" panose="020B0604020202020204" pitchFamily="34" charset="0"/>
            </a:endParaRPr>
          </a:p>
          <a:p>
            <a:pPr fontAlgn="base">
              <a:buFont typeface="Arial" panose="020B0604020202020204" pitchFamily="34" charset="0"/>
              <a:buChar char="•"/>
            </a:pPr>
            <a:r>
              <a:rPr lang="en-US" sz="1800" dirty="0">
                <a:solidFill>
                  <a:schemeClr val="tx1"/>
                </a:solidFill>
                <a:latin typeface="Century Gothic" panose="020B0502020202020204" pitchFamily="34" charset="0"/>
              </a:rPr>
              <a:t>Use Fred Talk to help your child read and spell words </a:t>
            </a:r>
            <a:r>
              <a:rPr lang="en-GB" sz="1800" dirty="0">
                <a:solidFill>
                  <a:schemeClr val="tx1"/>
                </a:solidFill>
                <a:latin typeface="Century Gothic" panose="020B0502020202020204" pitchFamily="34" charset="0"/>
              </a:rPr>
              <a:t>​</a:t>
            </a:r>
            <a:endParaRPr lang="en-GB" sz="1800" dirty="0">
              <a:solidFill>
                <a:schemeClr val="tx1"/>
              </a:solidFill>
              <a:latin typeface="Arial" panose="020B0604020202020204" pitchFamily="34" charset="0"/>
            </a:endParaRPr>
          </a:p>
          <a:p>
            <a:pPr fontAlgn="base">
              <a:buFont typeface="Arial" panose="020B0604020202020204" pitchFamily="34" charset="0"/>
              <a:buChar char="•"/>
            </a:pPr>
            <a:r>
              <a:rPr lang="en-US" sz="1800" dirty="0">
                <a:solidFill>
                  <a:schemeClr val="tx1"/>
                </a:solidFill>
                <a:latin typeface="Century Gothic" panose="020B0502020202020204" pitchFamily="34" charset="0"/>
              </a:rPr>
              <a:t>Listen to your child read their book every day </a:t>
            </a:r>
            <a:r>
              <a:rPr lang="en-GB" sz="1800" dirty="0">
                <a:solidFill>
                  <a:schemeClr val="tx1"/>
                </a:solidFill>
                <a:latin typeface="Century Gothic" panose="020B0502020202020204" pitchFamily="34" charset="0"/>
              </a:rPr>
              <a:t>​</a:t>
            </a:r>
            <a:endParaRPr lang="en-GB" sz="1800" dirty="0">
              <a:solidFill>
                <a:schemeClr val="tx1"/>
              </a:solidFill>
              <a:latin typeface="Arial" panose="020B0604020202020204" pitchFamily="34" charset="0"/>
            </a:endParaRPr>
          </a:p>
          <a:p>
            <a:pPr fontAlgn="base">
              <a:buFont typeface="Arial" panose="020B0604020202020204" pitchFamily="34" charset="0"/>
              <a:buChar char="•"/>
            </a:pPr>
            <a:r>
              <a:rPr lang="en-US" sz="1800" dirty="0" err="1">
                <a:solidFill>
                  <a:schemeClr val="tx1"/>
                </a:solidFill>
                <a:latin typeface="Century Gothic" panose="020B0502020202020204" pitchFamily="34" charset="0"/>
              </a:rPr>
              <a:t>Practise</a:t>
            </a:r>
            <a:r>
              <a:rPr lang="en-US" sz="1800" dirty="0">
                <a:solidFill>
                  <a:schemeClr val="tx1"/>
                </a:solidFill>
                <a:latin typeface="Century Gothic" panose="020B0502020202020204" pitchFamily="34" charset="0"/>
              </a:rPr>
              <a:t> reading Red Words (common exception words) speedily</a:t>
            </a:r>
            <a:r>
              <a:rPr lang="en-GB" sz="1800" dirty="0">
                <a:solidFill>
                  <a:schemeClr val="tx1"/>
                </a:solidFill>
                <a:latin typeface="Century Gothic" panose="020B0502020202020204" pitchFamily="34" charset="0"/>
              </a:rPr>
              <a:t>​</a:t>
            </a:r>
            <a:endParaRPr lang="en-GB" sz="1800" dirty="0">
              <a:solidFill>
                <a:schemeClr val="tx1"/>
              </a:solidFill>
              <a:latin typeface="Arial" panose="020B0604020202020204" pitchFamily="34" charset="0"/>
            </a:endParaRPr>
          </a:p>
          <a:p>
            <a:pPr fontAlgn="base">
              <a:buFont typeface="Arial" panose="020B0604020202020204" pitchFamily="34" charset="0"/>
              <a:buChar char="•"/>
            </a:pPr>
            <a:r>
              <a:rPr lang="en-US" sz="1800" dirty="0">
                <a:solidFill>
                  <a:schemeClr val="tx1"/>
                </a:solidFill>
                <a:latin typeface="Century Gothic" panose="020B0502020202020204" pitchFamily="34" charset="0"/>
              </a:rPr>
              <a:t>Read stories to your child every day.</a:t>
            </a:r>
            <a:r>
              <a:rPr lang="en-GB" sz="1800" dirty="0">
                <a:solidFill>
                  <a:schemeClr val="tx1"/>
                </a:solidFill>
                <a:latin typeface="Century Gothic" panose="020B0502020202020204" pitchFamily="34" charset="0"/>
              </a:rPr>
              <a:t>​</a:t>
            </a:r>
            <a:endParaRPr lang="en-GB" sz="1800" dirty="0">
              <a:solidFill>
                <a:schemeClr val="tx1"/>
              </a:solidFill>
              <a:latin typeface="Arial" panose="020B0604020202020204" pitchFamily="34" charset="0"/>
            </a:endParaRPr>
          </a:p>
        </p:txBody>
      </p:sp>
      <p:sp>
        <p:nvSpPr>
          <p:cNvPr id="4" name="Rectangle 3">
            <a:extLst>
              <a:ext uri="{FF2B5EF4-FFF2-40B4-BE49-F238E27FC236}">
                <a16:creationId xmlns:a16="http://schemas.microsoft.com/office/drawing/2014/main" id="{DCB21A96-ADCD-43B8-B88A-EB8F1A7F603D}"/>
              </a:ext>
            </a:extLst>
          </p:cNvPr>
          <p:cNvSpPr/>
          <p:nvPr/>
        </p:nvSpPr>
        <p:spPr>
          <a:xfrm>
            <a:off x="935916" y="3854862"/>
            <a:ext cx="8041341" cy="2585323"/>
          </a:xfrm>
          <a:prstGeom prst="rect">
            <a:avLst/>
          </a:prstGeom>
        </p:spPr>
        <p:txBody>
          <a:bodyPr wrap="square">
            <a:spAutoFit/>
          </a:bodyPr>
          <a:lstStyle/>
          <a:p>
            <a:pPr fontAlgn="base"/>
            <a:r>
              <a:rPr lang="en-GB" sz="1800" dirty="0">
                <a:solidFill>
                  <a:srgbClr val="FFFFFF"/>
                </a:solidFill>
                <a:latin typeface="Century Gothic" panose="020B0502020202020204" pitchFamily="34" charset="0"/>
              </a:rPr>
              <a:t>​</a:t>
            </a:r>
            <a:endParaRPr lang="en-GB" sz="1800" dirty="0">
              <a:solidFill>
                <a:srgbClr val="FFFFFF"/>
              </a:solidFill>
              <a:latin typeface="Segoe UI" panose="020B0502040204020203" pitchFamily="34" charset="0"/>
            </a:endParaRPr>
          </a:p>
          <a:p>
            <a:pPr fontAlgn="base"/>
            <a:r>
              <a:rPr lang="en-GB" sz="1800" b="1" dirty="0">
                <a:solidFill>
                  <a:schemeClr val="tx1"/>
                </a:solidFill>
                <a:latin typeface="Century Gothic" panose="020B0502020202020204" pitchFamily="34" charset="0"/>
              </a:rPr>
              <a:t>Read the same book again and again </a:t>
            </a:r>
            <a:r>
              <a:rPr lang="en-GB" sz="1800" dirty="0">
                <a:solidFill>
                  <a:schemeClr val="tx1"/>
                </a:solidFill>
                <a:latin typeface="Century Gothic" panose="020B0502020202020204" pitchFamily="34" charset="0"/>
              </a:rPr>
              <a:t>​</a:t>
            </a:r>
            <a:endParaRPr lang="en-GB" sz="1800" dirty="0">
              <a:solidFill>
                <a:schemeClr val="tx1"/>
              </a:solidFill>
              <a:latin typeface="Segoe UI" panose="020B0502040204020203" pitchFamily="34" charset="0"/>
            </a:endParaRPr>
          </a:p>
          <a:p>
            <a:pPr fontAlgn="base"/>
            <a:r>
              <a:rPr lang="en-GB" sz="1800" dirty="0">
                <a:solidFill>
                  <a:schemeClr val="tx1"/>
                </a:solidFill>
                <a:latin typeface="Century Gothic" panose="020B0502020202020204" pitchFamily="34" charset="0"/>
              </a:rPr>
              <a:t> </a:t>
            </a:r>
            <a:r>
              <a:rPr lang="en-US" sz="1800" dirty="0">
                <a:solidFill>
                  <a:schemeClr val="tx1"/>
                </a:solidFill>
                <a:latin typeface="Century Gothic" panose="020B0502020202020204" pitchFamily="34" charset="0"/>
              </a:rPr>
              <a:t>​</a:t>
            </a:r>
            <a:endParaRPr lang="en-US" sz="1800" dirty="0">
              <a:solidFill>
                <a:schemeClr val="tx1"/>
              </a:solidFill>
              <a:latin typeface="Segoe UI" panose="020B0502040204020203" pitchFamily="34" charset="0"/>
            </a:endParaRPr>
          </a:p>
          <a:p>
            <a:pPr fontAlgn="base"/>
            <a:r>
              <a:rPr lang="en-US" sz="1800" dirty="0">
                <a:solidFill>
                  <a:schemeClr val="tx1"/>
                </a:solidFill>
                <a:latin typeface="Century Gothic" panose="020B0502020202020204" pitchFamily="34" charset="0"/>
              </a:rPr>
              <a:t>Children love reading the same book again and again. Their reading becomes speedier and they understand what they are reading.</a:t>
            </a:r>
            <a:r>
              <a:rPr lang="en-GB" sz="1800" dirty="0">
                <a:solidFill>
                  <a:schemeClr val="tx1"/>
                </a:solidFill>
                <a:latin typeface="Century Gothic" panose="020B0502020202020204" pitchFamily="34" charset="0"/>
              </a:rPr>
              <a:t>​</a:t>
            </a:r>
            <a:endParaRPr lang="en-GB" sz="1800" dirty="0">
              <a:solidFill>
                <a:schemeClr val="tx1"/>
              </a:solidFill>
              <a:latin typeface="Segoe UI" panose="020B0502040204020203" pitchFamily="34" charset="0"/>
            </a:endParaRPr>
          </a:p>
          <a:p>
            <a:pPr fontAlgn="base"/>
            <a:r>
              <a:rPr lang="en-US" sz="1800" dirty="0">
                <a:solidFill>
                  <a:schemeClr val="tx1"/>
                </a:solidFill>
                <a:latin typeface="Century Gothic" panose="020B0502020202020204" pitchFamily="34" charset="0"/>
              </a:rPr>
              <a:t> </a:t>
            </a:r>
            <a:r>
              <a:rPr lang="en-GB" sz="1800" dirty="0">
                <a:solidFill>
                  <a:schemeClr val="tx1"/>
                </a:solidFill>
                <a:latin typeface="Century Gothic" panose="020B0502020202020204" pitchFamily="34" charset="0"/>
              </a:rPr>
              <a:t>​</a:t>
            </a:r>
            <a:endParaRPr lang="en-GB" sz="1800" dirty="0">
              <a:solidFill>
                <a:schemeClr val="tx1"/>
              </a:solidFill>
              <a:latin typeface="Segoe UI" panose="020B0502040204020203" pitchFamily="34" charset="0"/>
            </a:endParaRPr>
          </a:p>
          <a:p>
            <a:pPr fontAlgn="base">
              <a:buFont typeface="Arial" panose="020B0604020202020204" pitchFamily="34" charset="0"/>
              <a:buChar char="•"/>
            </a:pPr>
            <a:r>
              <a:rPr lang="en-US" sz="1800" dirty="0">
                <a:solidFill>
                  <a:schemeClr val="tx1"/>
                </a:solidFill>
                <a:latin typeface="Century Gothic" panose="020B0502020202020204" pitchFamily="34" charset="0"/>
              </a:rPr>
              <a:t>Encourage your child to read words using ‘Fred in your head’ </a:t>
            </a:r>
            <a:r>
              <a:rPr lang="en-GB" sz="1800" dirty="0">
                <a:solidFill>
                  <a:schemeClr val="tx1"/>
                </a:solidFill>
                <a:latin typeface="Century Gothic" panose="020B0502020202020204" pitchFamily="34" charset="0"/>
              </a:rPr>
              <a:t>​</a:t>
            </a:r>
            <a:endParaRPr lang="en-GB" sz="1800" dirty="0">
              <a:solidFill>
                <a:schemeClr val="tx1"/>
              </a:solidFill>
              <a:latin typeface="Arial" panose="020B0604020202020204" pitchFamily="34" charset="0"/>
            </a:endParaRPr>
          </a:p>
          <a:p>
            <a:pPr fontAlgn="base">
              <a:buFont typeface="Arial" panose="020B0604020202020204" pitchFamily="34" charset="0"/>
              <a:buChar char="•"/>
            </a:pPr>
            <a:r>
              <a:rPr lang="en-US" sz="1800" dirty="0">
                <a:solidFill>
                  <a:schemeClr val="tx1"/>
                </a:solidFill>
                <a:latin typeface="Century Gothic" panose="020B0502020202020204" pitchFamily="34" charset="0"/>
              </a:rPr>
              <a:t>Show your child how to read the story in a storyteller voice</a:t>
            </a:r>
            <a:r>
              <a:rPr lang="en-GB" sz="1800" dirty="0">
                <a:solidFill>
                  <a:schemeClr val="tx1"/>
                </a:solidFill>
                <a:latin typeface="Century Gothic" panose="020B0502020202020204" pitchFamily="34" charset="0"/>
              </a:rPr>
              <a:t>​</a:t>
            </a:r>
            <a:endParaRPr lang="en-GB" sz="1800" dirty="0">
              <a:solidFill>
                <a:schemeClr val="tx1"/>
              </a:solidFill>
              <a:latin typeface="Arial" panose="020B0604020202020204" pitchFamily="34" charset="0"/>
            </a:endParaRPr>
          </a:p>
          <a:p>
            <a:pPr fontAlgn="base">
              <a:buFont typeface="Arial" panose="020B0604020202020204" pitchFamily="34" charset="0"/>
              <a:buChar char="•"/>
            </a:pPr>
            <a:r>
              <a:rPr lang="en-GB" sz="1800" dirty="0">
                <a:solidFill>
                  <a:schemeClr val="tx1"/>
                </a:solidFill>
                <a:latin typeface="Century Gothic" panose="020B0502020202020204" pitchFamily="34" charset="0"/>
              </a:rPr>
              <a:t>Share your enjoyment of the story when they read it again and again.</a:t>
            </a:r>
            <a:endParaRPr lang="en-US" sz="1800" dirty="0">
              <a:solidFill>
                <a:schemeClr val="tx1"/>
              </a:solidFill>
              <a:latin typeface="Arial" panose="020B0604020202020204" pitchFamily="34" charset="0"/>
            </a:endParaRPr>
          </a:p>
        </p:txBody>
      </p:sp>
    </p:spTree>
    <p:extLst>
      <p:ext uri="{BB962C8B-B14F-4D97-AF65-F5344CB8AC3E}">
        <p14:creationId xmlns:p14="http://schemas.microsoft.com/office/powerpoint/2010/main" val="144739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2"/>
          <p:cNvSpPr txBox="1">
            <a:spLocks noGrp="1"/>
          </p:cNvSpPr>
          <p:nvPr>
            <p:ph type="title"/>
          </p:nvPr>
        </p:nvSpPr>
        <p:spPr>
          <a:xfrm>
            <a:off x="1066800" y="381000"/>
            <a:ext cx="7620000" cy="976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3200"/>
              <a:buFont typeface="Comic Sans MS"/>
              <a:buNone/>
            </a:pPr>
            <a:r>
              <a:rPr lang="en-GB" sz="3600" dirty="0">
                <a:latin typeface="Comic Sans MS" panose="030F0702030302020204" pitchFamily="66" charset="0"/>
              </a:rPr>
              <a:t>Early mark making/writing</a:t>
            </a:r>
            <a:endParaRPr sz="3600" dirty="0">
              <a:latin typeface="Comic Sans MS" panose="030F0702030302020204" pitchFamily="66" charset="0"/>
            </a:endParaRPr>
          </a:p>
        </p:txBody>
      </p:sp>
      <p:sp>
        <p:nvSpPr>
          <p:cNvPr id="235" name="Google Shape;235;p32"/>
          <p:cNvSpPr txBox="1">
            <a:spLocks noGrp="1"/>
          </p:cNvSpPr>
          <p:nvPr>
            <p:ph type="body" idx="1"/>
          </p:nvPr>
        </p:nvSpPr>
        <p:spPr>
          <a:xfrm>
            <a:off x="1066800" y="1620982"/>
            <a:ext cx="7620000" cy="42464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None/>
            </a:pPr>
            <a:r>
              <a:rPr lang="en-GB" sz="2000" dirty="0">
                <a:latin typeface="Century Gothic" panose="020B0502020202020204" pitchFamily="34" charset="0"/>
              </a:rPr>
              <a:t>When children are able to read words, they will begin to transfer the skills to writing.</a:t>
            </a:r>
          </a:p>
          <a:p>
            <a:pPr marL="0" marR="0" lvl="0" indent="0" algn="l" rtl="0">
              <a:lnSpc>
                <a:spcPct val="100000"/>
              </a:lnSpc>
              <a:spcBef>
                <a:spcPts val="0"/>
              </a:spcBef>
              <a:spcAft>
                <a:spcPts val="0"/>
              </a:spcAft>
              <a:buClr>
                <a:schemeClr val="dk1"/>
              </a:buClr>
              <a:buSzPts val="3200"/>
              <a:buNone/>
            </a:pPr>
            <a:endParaRPr lang="en-GB" sz="200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3200"/>
              <a:buNone/>
            </a:pPr>
            <a:endParaRPr lang="en-GB" sz="200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3200"/>
              <a:buNone/>
            </a:pPr>
            <a:endParaRPr lang="en-GB" sz="200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3200"/>
              <a:buNone/>
            </a:pPr>
            <a:endParaRPr lang="en-GB" sz="200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3200"/>
              <a:buNone/>
            </a:pPr>
            <a:r>
              <a:rPr lang="en-GB" sz="2000" dirty="0">
                <a:latin typeface="Century Gothic" panose="020B0502020202020204" pitchFamily="34" charset="0"/>
              </a:rPr>
              <a:t>Stages of writing - </a:t>
            </a:r>
            <a:endParaRPr sz="2000" dirty="0">
              <a:latin typeface="Century Gothic" panose="020B0502020202020204" pitchFamily="34" charset="0"/>
            </a:endParaRPr>
          </a:p>
        </p:txBody>
      </p:sp>
      <p:pic>
        <p:nvPicPr>
          <p:cNvPr id="2" name="Picture 1"/>
          <p:cNvPicPr>
            <a:picLocks noChangeAspect="1"/>
          </p:cNvPicPr>
          <p:nvPr/>
        </p:nvPicPr>
        <p:blipFill>
          <a:blip r:embed="rId3"/>
          <a:stretch>
            <a:fillRect/>
          </a:stretch>
        </p:blipFill>
        <p:spPr>
          <a:xfrm>
            <a:off x="4837035" y="2036618"/>
            <a:ext cx="3981897" cy="451658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468A1-A491-4765-8FFE-FAB628B6C64F}"/>
              </a:ext>
            </a:extLst>
          </p:cNvPr>
          <p:cNvPicPr>
            <a:picLocks noChangeAspect="1"/>
          </p:cNvPicPr>
          <p:nvPr/>
        </p:nvPicPr>
        <p:blipFill>
          <a:blip r:embed="rId2"/>
          <a:stretch>
            <a:fillRect/>
          </a:stretch>
        </p:blipFill>
        <p:spPr>
          <a:xfrm>
            <a:off x="32273" y="0"/>
            <a:ext cx="9147935" cy="6858000"/>
          </a:xfrm>
          <a:prstGeom prst="rect">
            <a:avLst/>
          </a:prstGeom>
        </p:spPr>
      </p:pic>
    </p:spTree>
    <p:extLst>
      <p:ext uri="{BB962C8B-B14F-4D97-AF65-F5344CB8AC3E}">
        <p14:creationId xmlns:p14="http://schemas.microsoft.com/office/powerpoint/2010/main" val="2699460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3"/>
          <p:cNvSpPr txBox="1">
            <a:spLocks noGrp="1"/>
          </p:cNvSpPr>
          <p:nvPr>
            <p:ph type="body" idx="1"/>
          </p:nvPr>
        </p:nvSpPr>
        <p:spPr>
          <a:xfrm>
            <a:off x="1066800" y="1752600"/>
            <a:ext cx="76200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None/>
            </a:pPr>
            <a:r>
              <a:rPr lang="en-GB" sz="2000" u="sng" dirty="0">
                <a:latin typeface="Century Gothic" panose="020B0502020202020204" pitchFamily="34" charset="0"/>
              </a:rPr>
              <a:t>Fine motor activities (get ready to write!)</a:t>
            </a:r>
          </a:p>
          <a:p>
            <a:pPr marL="0" marR="0" lvl="0" indent="0" algn="l" rtl="0">
              <a:lnSpc>
                <a:spcPct val="100000"/>
              </a:lnSpc>
              <a:spcBef>
                <a:spcPts val="0"/>
              </a:spcBef>
              <a:spcAft>
                <a:spcPts val="0"/>
              </a:spcAft>
              <a:buClr>
                <a:schemeClr val="dk1"/>
              </a:buClr>
              <a:buSzPts val="3200"/>
              <a:buNone/>
            </a:pPr>
            <a:endParaRPr lang="en-GB" sz="2000" u="sng"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3200"/>
              <a:buNone/>
            </a:pPr>
            <a:r>
              <a:rPr lang="en-GB" sz="2000" dirty="0">
                <a:latin typeface="Century Gothic" panose="020B0502020202020204" pitchFamily="34" charset="0"/>
              </a:rPr>
              <a:t>-Threading</a:t>
            </a:r>
          </a:p>
          <a:p>
            <a:pPr marL="0" marR="0" lvl="0" indent="0" algn="l" rtl="0">
              <a:lnSpc>
                <a:spcPct val="100000"/>
              </a:lnSpc>
              <a:spcBef>
                <a:spcPts val="0"/>
              </a:spcBef>
              <a:spcAft>
                <a:spcPts val="0"/>
              </a:spcAft>
              <a:buClr>
                <a:schemeClr val="dk1"/>
              </a:buClr>
              <a:buSzPts val="3200"/>
              <a:buNone/>
            </a:pPr>
            <a:r>
              <a:rPr lang="en-GB" sz="2000" dirty="0">
                <a:latin typeface="Century Gothic" panose="020B0502020202020204" pitchFamily="34" charset="0"/>
              </a:rPr>
              <a:t>-Cutting</a:t>
            </a:r>
          </a:p>
          <a:p>
            <a:pPr marL="0" marR="0" lvl="0" indent="0" algn="l" rtl="0">
              <a:lnSpc>
                <a:spcPct val="100000"/>
              </a:lnSpc>
              <a:spcBef>
                <a:spcPts val="0"/>
              </a:spcBef>
              <a:spcAft>
                <a:spcPts val="0"/>
              </a:spcAft>
              <a:buClr>
                <a:schemeClr val="dk1"/>
              </a:buClr>
              <a:buSzPts val="3200"/>
              <a:buNone/>
            </a:pPr>
            <a:r>
              <a:rPr lang="en-GB" sz="2000" dirty="0">
                <a:latin typeface="Century Gothic" panose="020B0502020202020204" pitchFamily="34" charset="0"/>
              </a:rPr>
              <a:t>-Manipulating playdough/slime</a:t>
            </a:r>
          </a:p>
          <a:p>
            <a:pPr marL="0" marR="0" lvl="0" indent="0" algn="l" rtl="0">
              <a:lnSpc>
                <a:spcPct val="100000"/>
              </a:lnSpc>
              <a:spcBef>
                <a:spcPts val="0"/>
              </a:spcBef>
              <a:spcAft>
                <a:spcPts val="0"/>
              </a:spcAft>
              <a:buClr>
                <a:schemeClr val="dk1"/>
              </a:buClr>
              <a:buSzPts val="3200"/>
              <a:buNone/>
            </a:pPr>
            <a:r>
              <a:rPr lang="en-GB" sz="2000" dirty="0">
                <a:latin typeface="Century Gothic" panose="020B0502020202020204" pitchFamily="34" charset="0"/>
              </a:rPr>
              <a:t>-Getting dressed with belts, buttons and zips</a:t>
            </a:r>
          </a:p>
          <a:p>
            <a:pPr marL="0" marR="0" lvl="0" indent="0" algn="l" rtl="0">
              <a:lnSpc>
                <a:spcPct val="100000"/>
              </a:lnSpc>
              <a:spcBef>
                <a:spcPts val="0"/>
              </a:spcBef>
              <a:spcAft>
                <a:spcPts val="0"/>
              </a:spcAft>
              <a:buClr>
                <a:schemeClr val="dk1"/>
              </a:buClr>
              <a:buSzPts val="3200"/>
              <a:buNone/>
            </a:pPr>
            <a:r>
              <a:rPr lang="en-GB" sz="2000" dirty="0">
                <a:latin typeface="Century Gothic" panose="020B0502020202020204" pitchFamily="34" charset="0"/>
              </a:rPr>
              <a:t>-Using cutlery </a:t>
            </a:r>
          </a:p>
          <a:p>
            <a:pPr marL="0" marR="0" lvl="0" indent="0" algn="l" rtl="0">
              <a:lnSpc>
                <a:spcPct val="100000"/>
              </a:lnSpc>
              <a:spcBef>
                <a:spcPts val="0"/>
              </a:spcBef>
              <a:spcAft>
                <a:spcPts val="0"/>
              </a:spcAft>
              <a:buClr>
                <a:schemeClr val="dk1"/>
              </a:buClr>
              <a:buSzPts val="3200"/>
              <a:buNone/>
            </a:pPr>
            <a:r>
              <a:rPr lang="en-GB" sz="2000" dirty="0">
                <a:latin typeface="Century Gothic" panose="020B0502020202020204" pitchFamily="34" charset="0"/>
              </a:rPr>
              <a:t>-Drawing in sand, foam or paint</a:t>
            </a:r>
          </a:p>
          <a:p>
            <a:pPr marL="0" marR="0" lvl="0" indent="0" algn="l" rtl="0">
              <a:lnSpc>
                <a:spcPct val="100000"/>
              </a:lnSpc>
              <a:spcBef>
                <a:spcPts val="0"/>
              </a:spcBef>
              <a:spcAft>
                <a:spcPts val="0"/>
              </a:spcAft>
              <a:buClr>
                <a:schemeClr val="dk1"/>
              </a:buClr>
              <a:buSzPts val="3200"/>
              <a:buNone/>
            </a:pPr>
            <a:endParaRPr lang="en-GB" sz="200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3200"/>
              <a:buNone/>
            </a:pPr>
            <a:r>
              <a:rPr lang="en-GB" sz="2000" u="sng" dirty="0">
                <a:latin typeface="Century Gothic" panose="020B0502020202020204" pitchFamily="34" charset="0"/>
              </a:rPr>
              <a:t>Purposeful writing activities </a:t>
            </a:r>
          </a:p>
          <a:p>
            <a:pPr marL="0" marR="0" lvl="0" indent="0" algn="l" rtl="0">
              <a:lnSpc>
                <a:spcPct val="100000"/>
              </a:lnSpc>
              <a:spcBef>
                <a:spcPts val="0"/>
              </a:spcBef>
              <a:spcAft>
                <a:spcPts val="0"/>
              </a:spcAft>
              <a:buClr>
                <a:schemeClr val="dk1"/>
              </a:buClr>
              <a:buSzPts val="3200"/>
              <a:buNone/>
            </a:pPr>
            <a:r>
              <a:rPr lang="en-GB" sz="2000" dirty="0">
                <a:latin typeface="Century Gothic" panose="020B0502020202020204" pitchFamily="34" charset="0"/>
              </a:rPr>
              <a:t>-Writing a shopping list</a:t>
            </a:r>
          </a:p>
          <a:p>
            <a:pPr marL="0" marR="0" lvl="0" indent="0" algn="l" rtl="0">
              <a:lnSpc>
                <a:spcPct val="100000"/>
              </a:lnSpc>
              <a:spcBef>
                <a:spcPts val="0"/>
              </a:spcBef>
              <a:spcAft>
                <a:spcPts val="0"/>
              </a:spcAft>
              <a:buClr>
                <a:schemeClr val="dk1"/>
              </a:buClr>
              <a:buSzPts val="3200"/>
              <a:buNone/>
            </a:pPr>
            <a:r>
              <a:rPr lang="en-GB" sz="2000" dirty="0">
                <a:latin typeface="Century Gothic" panose="020B0502020202020204" pitchFamily="34" charset="0"/>
              </a:rPr>
              <a:t>-Writing a birthday card</a:t>
            </a:r>
          </a:p>
          <a:p>
            <a:pPr marL="0" marR="0" lvl="0" indent="0" algn="l" rtl="0">
              <a:lnSpc>
                <a:spcPct val="100000"/>
              </a:lnSpc>
              <a:spcBef>
                <a:spcPts val="0"/>
              </a:spcBef>
              <a:spcAft>
                <a:spcPts val="0"/>
              </a:spcAft>
              <a:buClr>
                <a:schemeClr val="dk1"/>
              </a:buClr>
              <a:buSzPts val="3200"/>
              <a:buNone/>
            </a:pPr>
            <a:r>
              <a:rPr lang="en-GB" sz="2000" dirty="0">
                <a:latin typeface="Century Gothic" panose="020B0502020202020204" pitchFamily="34" charset="0"/>
              </a:rPr>
              <a:t>-Writing a menu</a:t>
            </a:r>
          </a:p>
          <a:p>
            <a:pPr marL="0" marR="0" lvl="0" indent="0" algn="l" rtl="0">
              <a:lnSpc>
                <a:spcPct val="100000"/>
              </a:lnSpc>
              <a:spcBef>
                <a:spcPts val="0"/>
              </a:spcBef>
              <a:spcAft>
                <a:spcPts val="0"/>
              </a:spcAft>
              <a:buClr>
                <a:schemeClr val="dk1"/>
              </a:buClr>
              <a:buSzPts val="3200"/>
              <a:buNone/>
            </a:pPr>
            <a:endParaRPr lang="en-GB" sz="200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3200"/>
              <a:buNone/>
            </a:pPr>
            <a:endParaRPr sz="2000" dirty="0">
              <a:latin typeface="Comic Sans MS" panose="030F0702030302020204" pitchFamily="66" charset="0"/>
            </a:endParaRPr>
          </a:p>
        </p:txBody>
      </p:sp>
      <p:pic>
        <p:nvPicPr>
          <p:cNvPr id="2" name="Picture 1"/>
          <p:cNvPicPr>
            <a:picLocks noChangeAspect="1"/>
          </p:cNvPicPr>
          <p:nvPr/>
        </p:nvPicPr>
        <p:blipFill>
          <a:blip r:embed="rId3"/>
          <a:stretch>
            <a:fillRect/>
          </a:stretch>
        </p:blipFill>
        <p:spPr>
          <a:xfrm>
            <a:off x="6409459" y="981075"/>
            <a:ext cx="1562100" cy="1543050"/>
          </a:xfrm>
          <a:prstGeom prst="rect">
            <a:avLst/>
          </a:prstGeom>
        </p:spPr>
      </p:pic>
      <p:pic>
        <p:nvPicPr>
          <p:cNvPr id="3" name="Picture 2"/>
          <p:cNvPicPr>
            <a:picLocks noChangeAspect="1"/>
          </p:cNvPicPr>
          <p:nvPr/>
        </p:nvPicPr>
        <p:blipFill>
          <a:blip r:embed="rId4"/>
          <a:stretch>
            <a:fillRect/>
          </a:stretch>
        </p:blipFill>
        <p:spPr>
          <a:xfrm>
            <a:off x="6954548" y="2831523"/>
            <a:ext cx="1552575" cy="1638300"/>
          </a:xfrm>
          <a:prstGeom prst="rect">
            <a:avLst/>
          </a:prstGeom>
        </p:spPr>
      </p:pic>
      <p:sp>
        <p:nvSpPr>
          <p:cNvPr id="4" name="TextBox 3"/>
          <p:cNvSpPr txBox="1"/>
          <p:nvPr/>
        </p:nvSpPr>
        <p:spPr>
          <a:xfrm>
            <a:off x="1496291" y="443345"/>
            <a:ext cx="4087091" cy="584775"/>
          </a:xfrm>
          <a:prstGeom prst="rect">
            <a:avLst/>
          </a:prstGeom>
          <a:noFill/>
        </p:spPr>
        <p:txBody>
          <a:bodyPr wrap="square" rtlCol="0">
            <a:spAutoFit/>
          </a:bodyPr>
          <a:lstStyle/>
          <a:p>
            <a:r>
              <a:rPr lang="en-GB" sz="3200" dirty="0">
                <a:latin typeface="Century Gothic" panose="020B0502020202020204" pitchFamily="34" charset="0"/>
              </a:rPr>
              <a:t>Home Learning</a:t>
            </a:r>
          </a:p>
        </p:txBody>
      </p:sp>
      <p:pic>
        <p:nvPicPr>
          <p:cNvPr id="5" name="Picture 4"/>
          <p:cNvPicPr>
            <a:picLocks noChangeAspect="1"/>
          </p:cNvPicPr>
          <p:nvPr/>
        </p:nvPicPr>
        <p:blipFill>
          <a:blip r:embed="rId5"/>
          <a:stretch>
            <a:fillRect/>
          </a:stretch>
        </p:blipFill>
        <p:spPr>
          <a:xfrm>
            <a:off x="4993048" y="4658005"/>
            <a:ext cx="2552484" cy="178148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C6FFF-27F2-41A9-804F-6DBB42A6B14D}"/>
              </a:ext>
            </a:extLst>
          </p:cNvPr>
          <p:cNvSpPr/>
          <p:nvPr/>
        </p:nvSpPr>
        <p:spPr>
          <a:xfrm>
            <a:off x="1086522" y="582067"/>
            <a:ext cx="7498080" cy="6186309"/>
          </a:xfrm>
          <a:prstGeom prst="rect">
            <a:avLst/>
          </a:prstGeom>
        </p:spPr>
        <p:txBody>
          <a:bodyPr wrap="square">
            <a:spAutoFit/>
          </a:bodyPr>
          <a:lstStyle/>
          <a:p>
            <a:pPr fontAlgn="base"/>
            <a:r>
              <a:rPr lang="en-GB" sz="1800" b="1" u="sng" dirty="0">
                <a:solidFill>
                  <a:schemeClr val="tx1"/>
                </a:solidFill>
                <a:latin typeface="Century Gothic" panose="020B0502020202020204" pitchFamily="34" charset="0"/>
              </a:rPr>
              <a:t>How can I help my child to practise their handwriting?</a:t>
            </a:r>
            <a:r>
              <a:rPr lang="en-US" sz="1800" dirty="0">
                <a:solidFill>
                  <a:schemeClr val="tx1"/>
                </a:solidFill>
                <a:latin typeface="Century Gothic" panose="020B0502020202020204" pitchFamily="34" charset="0"/>
              </a:rPr>
              <a:t>​</a:t>
            </a:r>
            <a:endParaRPr lang="en-US" sz="1800" dirty="0">
              <a:solidFill>
                <a:schemeClr val="tx1"/>
              </a:solidFill>
              <a:latin typeface="Segoe UI" panose="020B0502040204020203" pitchFamily="34" charset="0"/>
            </a:endParaRPr>
          </a:p>
          <a:p>
            <a:pPr fontAlgn="base"/>
            <a:r>
              <a:rPr lang="en-GB" sz="1800" dirty="0">
                <a:solidFill>
                  <a:schemeClr val="tx1"/>
                </a:solidFill>
                <a:latin typeface="Century Gothic" panose="020B0502020202020204" pitchFamily="34" charset="0"/>
              </a:rPr>
              <a:t>Remind your child:</a:t>
            </a:r>
            <a:r>
              <a:rPr lang="en-US" sz="1800" dirty="0">
                <a:solidFill>
                  <a:schemeClr val="tx1"/>
                </a:solidFill>
                <a:latin typeface="Century Gothic" panose="020B0502020202020204" pitchFamily="34" charset="0"/>
              </a:rPr>
              <a:t>​</a:t>
            </a:r>
            <a:endParaRPr lang="en-US" sz="1800" dirty="0">
              <a:solidFill>
                <a:schemeClr val="tx1"/>
              </a:solidFill>
              <a:latin typeface="Segoe UI" panose="020B0502040204020203" pitchFamily="34" charset="0"/>
            </a:endParaRPr>
          </a:p>
          <a:p>
            <a:pPr fontAlgn="base">
              <a:buFont typeface="Arial" panose="020B0604020202020204" pitchFamily="34" charset="0"/>
              <a:buChar char="•"/>
            </a:pPr>
            <a:r>
              <a:rPr lang="en-GB" sz="1800" dirty="0">
                <a:solidFill>
                  <a:schemeClr val="tx1"/>
                </a:solidFill>
                <a:latin typeface="Century Gothic" panose="020B0502020202020204" pitchFamily="34" charset="0"/>
              </a:rPr>
              <a:t>To hold their pencil in ‘perfect pencil grip’ ‘</a:t>
            </a:r>
            <a:r>
              <a:rPr lang="en-GB" sz="1800" dirty="0" err="1">
                <a:solidFill>
                  <a:schemeClr val="tx1"/>
                </a:solidFill>
                <a:latin typeface="Century Gothic" panose="020B0502020202020204" pitchFamily="34" charset="0"/>
              </a:rPr>
              <a:t>pinchy</a:t>
            </a:r>
            <a:r>
              <a:rPr lang="en-GB" sz="1800" dirty="0">
                <a:solidFill>
                  <a:schemeClr val="tx1"/>
                </a:solidFill>
                <a:latin typeface="Century Gothic" panose="020B0502020202020204" pitchFamily="34" charset="0"/>
              </a:rPr>
              <a:t> parrot’</a:t>
            </a:r>
            <a:r>
              <a:rPr lang="en-US" sz="1800" dirty="0">
                <a:solidFill>
                  <a:schemeClr val="tx1"/>
                </a:solidFill>
                <a:latin typeface="Century Gothic" panose="020B0502020202020204" pitchFamily="34" charset="0"/>
              </a:rPr>
              <a:t>​</a:t>
            </a:r>
          </a:p>
          <a:p>
            <a:pPr fontAlgn="base"/>
            <a:endParaRPr lang="en-US" sz="1800" dirty="0">
              <a:solidFill>
                <a:schemeClr val="tx1"/>
              </a:solidFill>
              <a:latin typeface="Arial" panose="020B0604020202020204" pitchFamily="34" charset="0"/>
            </a:endParaRPr>
          </a:p>
          <a:p>
            <a:pPr fontAlgn="base">
              <a:buFont typeface="Arial" panose="020B0604020202020204" pitchFamily="34" charset="0"/>
              <a:buChar char="•"/>
            </a:pPr>
            <a:r>
              <a:rPr lang="en-GB" sz="1800" dirty="0">
                <a:solidFill>
                  <a:schemeClr val="tx1"/>
                </a:solidFill>
                <a:latin typeface="Century Gothic" panose="020B0502020202020204" pitchFamily="34" charset="0"/>
              </a:rPr>
              <a:t>Say the handwriting phrase to help them form the letter correctly – see Handwriting Phrases on </a:t>
            </a:r>
            <a:r>
              <a:rPr lang="en-US" sz="1800" u="sng" dirty="0">
                <a:solidFill>
                  <a:schemeClr val="tx1"/>
                </a:solidFill>
                <a:latin typeface="Century Gothic" panose="020B0502020202020204" pitchFamily="34" charset="0"/>
                <a:hlinkClick r:id="rId2">
                  <a:extLst>
                    <a:ext uri="{A12FA001-AC4F-418D-AE19-62706E023703}">
                      <ahyp:hlinkClr xmlns:ahyp="http://schemas.microsoft.com/office/drawing/2018/hyperlinkcolor" xmlns="" val="tx"/>
                    </a:ext>
                  </a:extLst>
                </a:hlinkClick>
              </a:rPr>
              <a:t>https://www.ruthmiskin.com/en/find-out-more/parents/</a:t>
            </a:r>
            <a:r>
              <a:rPr lang="en-GB" sz="1800" dirty="0">
                <a:solidFill>
                  <a:schemeClr val="tx1"/>
                </a:solidFill>
                <a:latin typeface="Century Gothic" panose="020B0502020202020204" pitchFamily="34" charset="0"/>
              </a:rPr>
              <a:t>​</a:t>
            </a:r>
            <a:endParaRPr lang="en-GB" sz="1800" dirty="0">
              <a:solidFill>
                <a:schemeClr val="tx1"/>
              </a:solidFill>
              <a:latin typeface="Arial" panose="020B0604020202020204" pitchFamily="34" charset="0"/>
            </a:endParaRPr>
          </a:p>
          <a:p>
            <a:pPr fontAlgn="base">
              <a:buFont typeface="Arial" panose="020B0604020202020204" pitchFamily="34" charset="0"/>
              <a:buChar char="•"/>
            </a:pPr>
            <a:r>
              <a:rPr lang="en-GB" sz="1800" dirty="0">
                <a:solidFill>
                  <a:schemeClr val="tx1"/>
                </a:solidFill>
                <a:latin typeface="Century Gothic" panose="020B0502020202020204" pitchFamily="34" charset="0"/>
              </a:rPr>
              <a:t>Challenge your child to see how many sounds they can write in a minute. </a:t>
            </a:r>
            <a:r>
              <a:rPr lang="en-US" sz="1800" dirty="0">
                <a:solidFill>
                  <a:schemeClr val="tx1"/>
                </a:solidFill>
                <a:latin typeface="Century Gothic" panose="020B0502020202020204" pitchFamily="34" charset="0"/>
              </a:rPr>
              <a:t>​</a:t>
            </a:r>
            <a:endParaRPr lang="en-US" sz="1800" dirty="0">
              <a:solidFill>
                <a:schemeClr val="tx1"/>
              </a:solidFill>
              <a:latin typeface="Arial" panose="020B0604020202020204" pitchFamily="34" charset="0"/>
            </a:endParaRPr>
          </a:p>
          <a:p>
            <a:pPr fontAlgn="base">
              <a:buFont typeface="Arial" panose="020B0604020202020204" pitchFamily="34" charset="0"/>
              <a:buChar char="•"/>
            </a:pPr>
            <a:r>
              <a:rPr lang="en-GB" sz="1800" dirty="0">
                <a:solidFill>
                  <a:schemeClr val="tx1"/>
                </a:solidFill>
                <a:latin typeface="Century Gothic" panose="020B0502020202020204" pitchFamily="34" charset="0"/>
              </a:rPr>
              <a:t>Say the sound and children write e.g. ‘write m’, ‘write s’, ‘write w’.</a:t>
            </a:r>
            <a:r>
              <a:rPr lang="en-US" sz="1800" dirty="0">
                <a:solidFill>
                  <a:schemeClr val="tx1"/>
                </a:solidFill>
                <a:latin typeface="Century Gothic" panose="020B0502020202020204" pitchFamily="34" charset="0"/>
              </a:rPr>
              <a:t>​</a:t>
            </a:r>
            <a:endParaRPr lang="en-US" sz="1800" dirty="0">
              <a:solidFill>
                <a:schemeClr val="tx1"/>
              </a:solidFill>
              <a:latin typeface="Arial" panose="020B0604020202020204" pitchFamily="34" charset="0"/>
            </a:endParaRPr>
          </a:p>
          <a:p>
            <a:pPr fontAlgn="base"/>
            <a:r>
              <a:rPr lang="en-GB" sz="1800" dirty="0">
                <a:solidFill>
                  <a:schemeClr val="tx1"/>
                </a:solidFill>
                <a:latin typeface="Century Gothic" panose="020B0502020202020204" pitchFamily="34" charset="0"/>
              </a:rPr>
              <a:t> ​</a:t>
            </a:r>
            <a:endParaRPr lang="en-GB" sz="1800" dirty="0">
              <a:solidFill>
                <a:schemeClr val="tx1"/>
              </a:solidFill>
              <a:latin typeface="Segoe UI" panose="020B0502040204020203" pitchFamily="34" charset="0"/>
            </a:endParaRPr>
          </a:p>
          <a:p>
            <a:pPr fontAlgn="base"/>
            <a:r>
              <a:rPr lang="en-GB" sz="1800" b="1" u="sng" dirty="0">
                <a:solidFill>
                  <a:schemeClr val="tx1"/>
                </a:solidFill>
                <a:latin typeface="Century Gothic" panose="020B0502020202020204" pitchFamily="34" charset="0"/>
              </a:rPr>
              <a:t>How can I help my child to spell words?</a:t>
            </a:r>
            <a:r>
              <a:rPr lang="en-US" sz="1800" dirty="0">
                <a:solidFill>
                  <a:schemeClr val="tx1"/>
                </a:solidFill>
                <a:latin typeface="Century Gothic" panose="020B0502020202020204" pitchFamily="34" charset="0"/>
              </a:rPr>
              <a:t>​</a:t>
            </a:r>
            <a:endParaRPr lang="en-US" sz="1800" dirty="0">
              <a:solidFill>
                <a:schemeClr val="tx1"/>
              </a:solidFill>
              <a:latin typeface="Segoe UI" panose="020B0502040204020203" pitchFamily="34" charset="0"/>
            </a:endParaRPr>
          </a:p>
          <a:p>
            <a:pPr fontAlgn="base"/>
            <a:r>
              <a:rPr lang="en-GB" sz="1800" dirty="0">
                <a:solidFill>
                  <a:schemeClr val="tx1"/>
                </a:solidFill>
                <a:latin typeface="Century Gothic" panose="020B0502020202020204" pitchFamily="34" charset="0"/>
              </a:rPr>
              <a:t>​</a:t>
            </a:r>
            <a:endParaRPr lang="en-GB" sz="1800" dirty="0">
              <a:solidFill>
                <a:schemeClr val="tx1"/>
              </a:solidFill>
              <a:latin typeface="Segoe UI" panose="020B0502040204020203" pitchFamily="34" charset="0"/>
            </a:endParaRPr>
          </a:p>
          <a:p>
            <a:pPr fontAlgn="base">
              <a:buFont typeface="Arial" panose="020B0604020202020204" pitchFamily="34" charset="0"/>
              <a:buChar char="•"/>
            </a:pPr>
            <a:r>
              <a:rPr lang="en-GB" sz="1800" dirty="0">
                <a:solidFill>
                  <a:schemeClr val="tx1"/>
                </a:solidFill>
                <a:latin typeface="Century Gothic" panose="020B0502020202020204" pitchFamily="34" charset="0"/>
              </a:rPr>
              <a:t>Encourage your child to use Fred Fingers to spell words</a:t>
            </a:r>
            <a:r>
              <a:rPr lang="en-US" sz="1800" dirty="0">
                <a:solidFill>
                  <a:schemeClr val="tx1"/>
                </a:solidFill>
                <a:latin typeface="Century Gothic" panose="020B0502020202020204" pitchFamily="34" charset="0"/>
              </a:rPr>
              <a:t>​</a:t>
            </a:r>
            <a:endParaRPr lang="en-US" sz="1800" dirty="0">
              <a:solidFill>
                <a:schemeClr val="tx1"/>
              </a:solidFill>
              <a:latin typeface="Arial" panose="020B0604020202020204" pitchFamily="34" charset="0"/>
            </a:endParaRPr>
          </a:p>
          <a:p>
            <a:pPr fontAlgn="base">
              <a:buFont typeface="Arial" panose="020B0604020202020204" pitchFamily="34" charset="0"/>
              <a:buChar char="•"/>
            </a:pPr>
            <a:r>
              <a:rPr lang="en-GB" sz="1800" dirty="0">
                <a:solidFill>
                  <a:schemeClr val="tx1"/>
                </a:solidFill>
                <a:latin typeface="Century Gothic" panose="020B0502020202020204" pitchFamily="34" charset="0"/>
              </a:rPr>
              <a:t>Ask your child to say the sounds in the word as they press the sounds onto their fingers</a:t>
            </a:r>
            <a:r>
              <a:rPr lang="en-US" sz="1800" dirty="0">
                <a:solidFill>
                  <a:schemeClr val="tx1"/>
                </a:solidFill>
                <a:latin typeface="Century Gothic" panose="020B0502020202020204" pitchFamily="34" charset="0"/>
              </a:rPr>
              <a:t>​</a:t>
            </a:r>
            <a:endParaRPr lang="en-US" sz="1800" dirty="0">
              <a:solidFill>
                <a:schemeClr val="tx1"/>
              </a:solidFill>
              <a:latin typeface="Arial" panose="020B0604020202020204" pitchFamily="34" charset="0"/>
            </a:endParaRPr>
          </a:p>
          <a:p>
            <a:pPr fontAlgn="base">
              <a:buFont typeface="Arial" panose="020B0604020202020204" pitchFamily="34" charset="0"/>
              <a:buChar char="•"/>
            </a:pPr>
            <a:r>
              <a:rPr lang="en-GB" sz="1800" dirty="0">
                <a:solidFill>
                  <a:schemeClr val="tx1"/>
                </a:solidFill>
                <a:latin typeface="Century Gothic" panose="020B0502020202020204" pitchFamily="34" charset="0"/>
              </a:rPr>
              <a:t>Ask your child to then write the letters – if they get stuck, say the sounds again</a:t>
            </a:r>
            <a:r>
              <a:rPr lang="en-US" sz="1800" dirty="0">
                <a:solidFill>
                  <a:schemeClr val="tx1"/>
                </a:solidFill>
                <a:latin typeface="Century Gothic" panose="020B0502020202020204" pitchFamily="34" charset="0"/>
              </a:rPr>
              <a:t>​</a:t>
            </a:r>
            <a:endParaRPr lang="en-US" sz="1800" dirty="0">
              <a:solidFill>
                <a:schemeClr val="tx1"/>
              </a:solidFill>
              <a:latin typeface="Arial" panose="020B0604020202020204" pitchFamily="34" charset="0"/>
            </a:endParaRPr>
          </a:p>
          <a:p>
            <a:pPr fontAlgn="base">
              <a:buFont typeface="Arial" panose="020B0604020202020204" pitchFamily="34" charset="0"/>
              <a:buChar char="•"/>
            </a:pPr>
            <a:r>
              <a:rPr lang="en-GB" sz="1800" dirty="0">
                <a:solidFill>
                  <a:schemeClr val="tx1"/>
                </a:solidFill>
                <a:latin typeface="Century Gothic" panose="020B0502020202020204" pitchFamily="34" charset="0"/>
              </a:rPr>
              <a:t>Dictate a sentence including the word and ask your child to write the whole sentence</a:t>
            </a:r>
            <a:r>
              <a:rPr lang="en-US" sz="1800" dirty="0">
                <a:solidFill>
                  <a:schemeClr val="tx1"/>
                </a:solidFill>
                <a:latin typeface="Century Gothic" panose="020B0502020202020204" pitchFamily="34" charset="0"/>
              </a:rPr>
              <a:t>​</a:t>
            </a:r>
            <a:endParaRPr lang="en-US" sz="1800" dirty="0">
              <a:solidFill>
                <a:schemeClr val="tx1"/>
              </a:solidFill>
              <a:latin typeface="Arial" panose="020B0604020202020204" pitchFamily="34" charset="0"/>
            </a:endParaRPr>
          </a:p>
          <a:p>
            <a:pPr fontAlgn="base"/>
            <a:r>
              <a:rPr lang="en-GB" sz="1800" dirty="0">
                <a:solidFill>
                  <a:schemeClr val="tx1"/>
                </a:solidFill>
                <a:latin typeface="Century Gothic" panose="020B0502020202020204" pitchFamily="34" charset="0"/>
              </a:rPr>
              <a:t>​</a:t>
            </a:r>
            <a:endParaRPr lang="en-GB" sz="1800" dirty="0">
              <a:solidFill>
                <a:schemeClr val="tx1"/>
              </a:solidFill>
              <a:latin typeface="Segoe UI" panose="020B0502040204020203" pitchFamily="34" charset="0"/>
            </a:endParaRPr>
          </a:p>
        </p:txBody>
      </p:sp>
    </p:spTree>
    <p:extLst>
      <p:ext uri="{BB962C8B-B14F-4D97-AF65-F5344CB8AC3E}">
        <p14:creationId xmlns:p14="http://schemas.microsoft.com/office/powerpoint/2010/main" val="4048880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FEB8D-145D-42E1-ACC4-4972D325FD5A}"/>
              </a:ext>
            </a:extLst>
          </p:cNvPr>
          <p:cNvSpPr txBox="1"/>
          <p:nvPr/>
        </p:nvSpPr>
        <p:spPr>
          <a:xfrm>
            <a:off x="1226372" y="742278"/>
            <a:ext cx="7132320" cy="4401205"/>
          </a:xfrm>
          <a:prstGeom prst="rect">
            <a:avLst/>
          </a:prstGeom>
          <a:noFill/>
        </p:spPr>
        <p:txBody>
          <a:bodyPr wrap="square" rtlCol="0">
            <a:spAutoFit/>
          </a:bodyPr>
          <a:lstStyle/>
          <a:p>
            <a:r>
              <a:rPr lang="en-US" sz="2800" b="1" dirty="0">
                <a:latin typeface="Century Gothic" panose="020B0502020202020204" pitchFamily="34" charset="0"/>
              </a:rPr>
              <a:t>Reminders</a:t>
            </a:r>
          </a:p>
          <a:p>
            <a:endParaRPr lang="en-US" sz="2800" dirty="0">
              <a:latin typeface="Century Gothic" panose="020B0502020202020204" pitchFamily="34" charset="0"/>
            </a:endParaRPr>
          </a:p>
          <a:p>
            <a:endParaRPr lang="en-US" sz="2800" dirty="0">
              <a:latin typeface="Century Gothic" panose="020B0502020202020204" pitchFamily="34" charset="0"/>
            </a:endParaRPr>
          </a:p>
          <a:p>
            <a:pPr marL="285750" indent="-285750">
              <a:buFont typeface="Arial" panose="020B0604020202020204" pitchFamily="34" charset="0"/>
              <a:buChar char="•"/>
            </a:pPr>
            <a:r>
              <a:rPr lang="en-US" sz="2800" dirty="0">
                <a:latin typeface="Century Gothic" panose="020B0502020202020204" pitchFamily="34" charset="0"/>
              </a:rPr>
              <a:t>Wellies</a:t>
            </a:r>
          </a:p>
          <a:p>
            <a:pPr marL="285750" indent="-285750">
              <a:buFont typeface="Arial" panose="020B0604020202020204" pitchFamily="34" charset="0"/>
              <a:buChar char="•"/>
            </a:pPr>
            <a:r>
              <a:rPr lang="en-US" sz="2800" dirty="0">
                <a:latin typeface="Century Gothic" panose="020B0502020202020204" pitchFamily="34" charset="0"/>
              </a:rPr>
              <a:t>Label all uniform</a:t>
            </a:r>
          </a:p>
          <a:p>
            <a:pPr marL="285750" indent="-285750">
              <a:buFont typeface="Arial" panose="020B0604020202020204" pitchFamily="34" charset="0"/>
              <a:buChar char="•"/>
            </a:pPr>
            <a:r>
              <a:rPr lang="en-US" sz="2800" dirty="0">
                <a:latin typeface="Century Gothic" panose="020B0502020202020204" pitchFamily="34" charset="0"/>
              </a:rPr>
              <a:t>Water </a:t>
            </a:r>
            <a:r>
              <a:rPr lang="en-US" sz="2800" dirty="0" smtClean="0">
                <a:latin typeface="Century Gothic" panose="020B0502020202020204" pitchFamily="34" charset="0"/>
              </a:rPr>
              <a:t>bottles</a:t>
            </a:r>
          </a:p>
          <a:p>
            <a:pPr marL="285750" indent="-285750">
              <a:buFont typeface="Arial" panose="020B0604020202020204" pitchFamily="34" charset="0"/>
              <a:buChar char="•"/>
            </a:pPr>
            <a:r>
              <a:rPr lang="en-US" sz="2800" dirty="0" smtClean="0">
                <a:latin typeface="Century Gothic" panose="020B0502020202020204" pitchFamily="34" charset="0"/>
              </a:rPr>
              <a:t>Bring in children’s book bags on their reading day – stuck on front of reading diary.</a:t>
            </a:r>
          </a:p>
          <a:p>
            <a:pPr marL="285750" indent="-285750">
              <a:buFont typeface="Arial" panose="020B0604020202020204" pitchFamily="34" charset="0"/>
              <a:buChar char="•"/>
            </a:pPr>
            <a:endParaRPr lang="en-US" sz="2800" dirty="0">
              <a:latin typeface="Century Gothic" panose="020B0502020202020204" pitchFamily="34" charset="0"/>
            </a:endParaRPr>
          </a:p>
        </p:txBody>
      </p:sp>
    </p:spTree>
    <p:extLst>
      <p:ext uri="{BB962C8B-B14F-4D97-AF65-F5344CB8AC3E}">
        <p14:creationId xmlns:p14="http://schemas.microsoft.com/office/powerpoint/2010/main" val="2669665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4"/>
          <p:cNvSpPr txBox="1">
            <a:spLocks noGrp="1"/>
          </p:cNvSpPr>
          <p:nvPr>
            <p:ph type="title"/>
          </p:nvPr>
        </p:nvSpPr>
        <p:spPr>
          <a:xfrm>
            <a:off x="1066800" y="214312"/>
            <a:ext cx="7620000" cy="1054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omic Sans MS"/>
              <a:buNone/>
            </a:pPr>
            <a:r>
              <a:rPr lang="en-US" sz="4400" b="0" i="0" u="none" dirty="0">
                <a:solidFill>
                  <a:schemeClr val="dk2"/>
                </a:solidFill>
                <a:latin typeface="Comic Sans MS"/>
                <a:ea typeface="Comic Sans MS"/>
                <a:cs typeface="Comic Sans MS"/>
                <a:sym typeface="Comic Sans MS"/>
              </a:rPr>
              <a:t/>
            </a:r>
            <a:br>
              <a:rPr lang="en-US" sz="4400" b="0" i="0" u="none" dirty="0">
                <a:solidFill>
                  <a:schemeClr val="dk2"/>
                </a:solidFill>
                <a:latin typeface="Comic Sans MS"/>
                <a:ea typeface="Comic Sans MS"/>
                <a:cs typeface="Comic Sans MS"/>
                <a:sym typeface="Comic Sans MS"/>
              </a:rPr>
            </a:br>
            <a:endParaRPr dirty="0"/>
          </a:p>
        </p:txBody>
      </p:sp>
      <p:sp>
        <p:nvSpPr>
          <p:cNvPr id="248" name="Google Shape;248;p34"/>
          <p:cNvSpPr txBox="1">
            <a:spLocks noGrp="1"/>
          </p:cNvSpPr>
          <p:nvPr>
            <p:ph type="body" idx="1"/>
          </p:nvPr>
        </p:nvSpPr>
        <p:spPr>
          <a:xfrm>
            <a:off x="1066800" y="857250"/>
            <a:ext cx="7620000" cy="5451600"/>
          </a:xfrm>
          <a:prstGeom prst="rect">
            <a:avLst/>
          </a:prstGeom>
          <a:noFill/>
          <a:ln>
            <a:noFill/>
          </a:ln>
        </p:spPr>
        <p:txBody>
          <a:bodyPr spcFirstLastPara="1" wrap="square" lIns="91425" tIns="45700" rIns="91425" bIns="45700" anchor="t" anchorCtr="0">
            <a:noAutofit/>
          </a:bodyPr>
          <a:lstStyle/>
          <a:p>
            <a:pPr marL="342900" lvl="0" indent="-165100" algn="l" rtl="0">
              <a:lnSpc>
                <a:spcPct val="90000"/>
              </a:lnSpc>
              <a:spcBef>
                <a:spcPts val="560"/>
              </a:spcBef>
              <a:spcAft>
                <a:spcPts val="0"/>
              </a:spcAft>
              <a:buClr>
                <a:schemeClr val="dk1"/>
              </a:buClr>
              <a:buSzPts val="2800"/>
              <a:buFont typeface="Times New Roman"/>
              <a:buNone/>
            </a:pPr>
            <a:endParaRPr sz="2800" b="1" i="0" u="sng" dirty="0">
              <a:solidFill>
                <a:schemeClr val="dk1"/>
              </a:solidFill>
              <a:latin typeface="Comic Sans MS"/>
              <a:ea typeface="Comic Sans MS"/>
              <a:cs typeface="Comic Sans MS"/>
              <a:sym typeface="Comic Sans MS"/>
            </a:endParaRPr>
          </a:p>
          <a:p>
            <a:pPr marL="342900" lvl="0" indent="-342900" algn="l" rtl="0">
              <a:lnSpc>
                <a:spcPct val="90000"/>
              </a:lnSpc>
              <a:spcBef>
                <a:spcPts val="560"/>
              </a:spcBef>
              <a:spcAft>
                <a:spcPts val="0"/>
              </a:spcAft>
              <a:buClr>
                <a:schemeClr val="dk1"/>
              </a:buClr>
              <a:buSzPts val="2800"/>
              <a:buFont typeface="Comic Sans MS"/>
              <a:buNone/>
            </a:pPr>
            <a:r>
              <a:rPr lang="en-US" sz="2800" b="0" i="0" u="none" dirty="0">
                <a:solidFill>
                  <a:schemeClr val="dk1"/>
                </a:solidFill>
                <a:latin typeface="Comic Sans MS"/>
                <a:ea typeface="Comic Sans MS"/>
                <a:cs typeface="Comic Sans MS"/>
                <a:sym typeface="Comic Sans MS"/>
              </a:rPr>
              <a:t> </a:t>
            </a:r>
            <a:endParaRPr dirty="0"/>
          </a:p>
        </p:txBody>
      </p:sp>
      <p:sp>
        <p:nvSpPr>
          <p:cNvPr id="3" name="TextBox 2"/>
          <p:cNvSpPr txBox="1"/>
          <p:nvPr/>
        </p:nvSpPr>
        <p:spPr>
          <a:xfrm>
            <a:off x="1205345" y="512618"/>
            <a:ext cx="7024255" cy="1200329"/>
          </a:xfrm>
          <a:prstGeom prst="rect">
            <a:avLst/>
          </a:prstGeom>
          <a:noFill/>
        </p:spPr>
        <p:txBody>
          <a:bodyPr wrap="square" rtlCol="0">
            <a:spAutoFit/>
          </a:bodyPr>
          <a:lstStyle/>
          <a:p>
            <a:r>
              <a:rPr lang="en-GB" sz="1800" dirty="0">
                <a:latin typeface="Century Gothic" panose="020B0502020202020204" pitchFamily="34" charset="0"/>
              </a:rPr>
              <a:t>Let’s work together to give our children the chance they deserve.</a:t>
            </a:r>
          </a:p>
          <a:p>
            <a:endParaRPr lang="en-GB" sz="1800" dirty="0">
              <a:latin typeface="Century Gothic" panose="020B0502020202020204" pitchFamily="34" charset="0"/>
            </a:endParaRPr>
          </a:p>
          <a:p>
            <a:r>
              <a:rPr lang="en-GB" sz="1800" dirty="0">
                <a:latin typeface="Century Gothic" panose="020B0502020202020204" pitchFamily="34" charset="0"/>
              </a:rPr>
              <a:t>Thank you for joining us today.</a:t>
            </a:r>
          </a:p>
        </p:txBody>
      </p:sp>
      <p:pic>
        <p:nvPicPr>
          <p:cNvPr id="5" name="Picture 4"/>
          <p:cNvPicPr>
            <a:picLocks noChangeAspect="1"/>
          </p:cNvPicPr>
          <p:nvPr/>
        </p:nvPicPr>
        <p:blipFill>
          <a:blip r:embed="rId3"/>
          <a:stretch>
            <a:fillRect/>
          </a:stretch>
        </p:blipFill>
        <p:spPr>
          <a:xfrm>
            <a:off x="2543174" y="1822482"/>
            <a:ext cx="4508790" cy="45380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6"/>
          <p:cNvSpPr txBox="1">
            <a:spLocks noGrp="1"/>
          </p:cNvSpPr>
          <p:nvPr>
            <p:ph type="title"/>
          </p:nvPr>
        </p:nvSpPr>
        <p:spPr>
          <a:xfrm>
            <a:off x="1066800" y="3048000"/>
            <a:ext cx="7620000" cy="76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Comic Sans MS"/>
              <a:buNone/>
            </a:pPr>
            <a:r>
              <a:rPr lang="en-US" sz="4000" dirty="0" smtClean="0">
                <a:latin typeface="Century Gothic" panose="020B0502020202020204" pitchFamily="34" charset="0"/>
                <a:sym typeface="Comic Sans MS"/>
              </a:rPr>
              <a:t>Teaching Assistant:</a:t>
            </a:r>
            <a:br>
              <a:rPr lang="en-US" sz="4000" dirty="0" smtClean="0">
                <a:latin typeface="Century Gothic" panose="020B0502020202020204" pitchFamily="34" charset="0"/>
                <a:sym typeface="Comic Sans MS"/>
              </a:rPr>
            </a:br>
            <a:r>
              <a:rPr lang="en-US" sz="4000" dirty="0" err="1" smtClean="0">
                <a:latin typeface="Century Gothic" panose="020B0502020202020204" pitchFamily="34" charset="0"/>
                <a:sym typeface="Comic Sans MS"/>
              </a:rPr>
              <a:t>Mrs</a:t>
            </a:r>
            <a:r>
              <a:rPr lang="en-US" sz="4000" dirty="0" smtClean="0">
                <a:latin typeface="Century Gothic" panose="020B0502020202020204" pitchFamily="34" charset="0"/>
                <a:sym typeface="Comic Sans MS"/>
              </a:rPr>
              <a:t> Bradley</a:t>
            </a:r>
            <a:endParaRPr sz="4000" dirty="0">
              <a:latin typeface="Century Gothic" panose="020B0502020202020204" pitchFamily="34" charset="0"/>
            </a:endParaRPr>
          </a:p>
        </p:txBody>
      </p:sp>
      <p:sp>
        <p:nvSpPr>
          <p:cNvPr id="4" name="Google Shape;119;p16">
            <a:extLst>
              <a:ext uri="{FF2B5EF4-FFF2-40B4-BE49-F238E27FC236}">
                <a16:creationId xmlns:a16="http://schemas.microsoft.com/office/drawing/2014/main" id="{22EFED86-225E-43EA-B77F-AD0BB4848115}"/>
              </a:ext>
            </a:extLst>
          </p:cNvPr>
          <p:cNvSpPr txBox="1">
            <a:spLocks/>
          </p:cNvSpPr>
          <p:nvPr/>
        </p:nvSpPr>
        <p:spPr>
          <a:xfrm>
            <a:off x="890157" y="1913233"/>
            <a:ext cx="7620000" cy="762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9pPr>
          </a:lstStyle>
          <a:p>
            <a:pPr>
              <a:buClr>
                <a:schemeClr val="dk2"/>
              </a:buClr>
              <a:buSzPts val="4400"/>
              <a:buFont typeface="Comic Sans MS"/>
              <a:buNone/>
            </a:pPr>
            <a:r>
              <a:rPr lang="en-US" sz="4000" dirty="0">
                <a:latin typeface="Century Gothic" panose="020B0502020202020204" pitchFamily="34" charset="0"/>
                <a:sym typeface="Comic Sans MS"/>
              </a:rPr>
              <a:t>Class teacher: Miss </a:t>
            </a:r>
            <a:r>
              <a:rPr lang="en-US" sz="4000" dirty="0" smtClean="0">
                <a:latin typeface="Century Gothic" panose="020B0502020202020204" pitchFamily="34" charset="0"/>
                <a:sym typeface="Comic Sans MS"/>
              </a:rPr>
              <a:t>Adams</a:t>
            </a:r>
            <a:endParaRPr lang="en-US" sz="4000" dirty="0">
              <a:latin typeface="Century Gothic" panose="020B0502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7"/>
          <p:cNvSpPr txBox="1">
            <a:spLocks noGrp="1"/>
          </p:cNvSpPr>
          <p:nvPr>
            <p:ph type="title"/>
          </p:nvPr>
        </p:nvSpPr>
        <p:spPr>
          <a:xfrm>
            <a:off x="1066800" y="381000"/>
            <a:ext cx="76200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Comic Sans MS"/>
              <a:buNone/>
            </a:pPr>
            <a:r>
              <a:rPr lang="en-US" sz="4000" b="0" i="0" u="none" dirty="0">
                <a:solidFill>
                  <a:schemeClr val="dk2"/>
                </a:solidFill>
                <a:latin typeface="Century Gothic" panose="020B0502020202020204" pitchFamily="34" charset="0"/>
                <a:ea typeface="Comic Sans MS"/>
                <a:cs typeface="Comic Sans MS"/>
                <a:sym typeface="Comic Sans MS"/>
              </a:rPr>
              <a:t>What is the Early Years Foundation Stage? </a:t>
            </a:r>
            <a:endParaRPr sz="4000" dirty="0">
              <a:latin typeface="Century Gothic" panose="020B0502020202020204" pitchFamily="34" charset="0"/>
            </a:endParaRPr>
          </a:p>
        </p:txBody>
      </p:sp>
      <p:sp>
        <p:nvSpPr>
          <p:cNvPr id="127" name="Google Shape;127;p17"/>
          <p:cNvSpPr txBox="1">
            <a:spLocks noGrp="1"/>
          </p:cNvSpPr>
          <p:nvPr>
            <p:ph type="body" idx="1"/>
          </p:nvPr>
        </p:nvSpPr>
        <p:spPr>
          <a:xfrm>
            <a:off x="1071562" y="1785937"/>
            <a:ext cx="7620000" cy="53736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Comic Sans MS"/>
              <a:buChar char="•"/>
            </a:pPr>
            <a:r>
              <a:rPr lang="en-US" sz="2400" b="0" i="0" u="none" dirty="0">
                <a:solidFill>
                  <a:schemeClr val="dk1"/>
                </a:solidFill>
                <a:latin typeface="Century Gothic" panose="020B0502020202020204" pitchFamily="34" charset="0"/>
                <a:ea typeface="Comic Sans MS"/>
                <a:cs typeface="Comic Sans MS"/>
                <a:sym typeface="Comic Sans MS"/>
              </a:rPr>
              <a:t>The Early Years Foundation Stage (EYFS) is the stage of education for children from </a:t>
            </a:r>
            <a:r>
              <a:rPr lang="en-US" sz="2400" b="0" i="0" u="none" dirty="0">
                <a:solidFill>
                  <a:schemeClr val="folHlink"/>
                </a:solidFill>
                <a:latin typeface="Century Gothic" panose="020B0502020202020204" pitchFamily="34" charset="0"/>
                <a:ea typeface="Comic Sans MS"/>
                <a:cs typeface="Comic Sans MS"/>
                <a:sym typeface="Comic Sans MS"/>
              </a:rPr>
              <a:t>birth</a:t>
            </a:r>
            <a:r>
              <a:rPr lang="en-US" sz="2400" b="0" i="0" u="none" dirty="0">
                <a:solidFill>
                  <a:schemeClr val="dk1"/>
                </a:solidFill>
                <a:latin typeface="Century Gothic" panose="020B0502020202020204" pitchFamily="34" charset="0"/>
                <a:ea typeface="Comic Sans MS"/>
                <a:cs typeface="Comic Sans MS"/>
                <a:sym typeface="Comic Sans MS"/>
              </a:rPr>
              <a:t> to the </a:t>
            </a:r>
            <a:r>
              <a:rPr lang="en-US" sz="2400" b="0" i="0" u="none" dirty="0">
                <a:solidFill>
                  <a:schemeClr val="folHlink"/>
                </a:solidFill>
                <a:latin typeface="Century Gothic" panose="020B0502020202020204" pitchFamily="34" charset="0"/>
                <a:ea typeface="Comic Sans MS"/>
                <a:cs typeface="Comic Sans MS"/>
                <a:sym typeface="Comic Sans MS"/>
              </a:rPr>
              <a:t>end of the Reception year.</a:t>
            </a:r>
            <a:r>
              <a:rPr lang="en-US" sz="2400" b="0" i="0" u="none" dirty="0">
                <a:solidFill>
                  <a:schemeClr val="dk1"/>
                </a:solidFill>
                <a:latin typeface="Century Gothic" panose="020B0502020202020204" pitchFamily="34" charset="0"/>
                <a:ea typeface="Comic Sans MS"/>
                <a:cs typeface="Comic Sans MS"/>
                <a:sym typeface="Comic Sans MS"/>
              </a:rPr>
              <a:t> </a:t>
            </a:r>
            <a:endParaRPr sz="2400" dirty="0">
              <a:latin typeface="Century Gothic" panose="020B0502020202020204" pitchFamily="34" charset="0"/>
            </a:endParaRPr>
          </a:p>
          <a:p>
            <a:pPr marL="342900" lvl="0" indent="-342900" algn="l" rtl="0">
              <a:lnSpc>
                <a:spcPct val="100000"/>
              </a:lnSpc>
              <a:spcBef>
                <a:spcPts val="640"/>
              </a:spcBef>
              <a:spcAft>
                <a:spcPts val="0"/>
              </a:spcAft>
              <a:buClr>
                <a:schemeClr val="dk1"/>
              </a:buClr>
              <a:buSzPts val="3200"/>
              <a:buFont typeface="Times New Roman"/>
              <a:buNone/>
            </a:pPr>
            <a:endParaRPr sz="2400" b="0" i="0" u="none" dirty="0">
              <a:solidFill>
                <a:schemeClr val="dk1"/>
              </a:solidFill>
              <a:latin typeface="Century Gothic" panose="020B0502020202020204" pitchFamily="34" charset="0"/>
              <a:ea typeface="Comic Sans MS"/>
              <a:cs typeface="Comic Sans MS"/>
              <a:sym typeface="Comic Sans MS"/>
            </a:endParaRPr>
          </a:p>
          <a:p>
            <a:pPr marL="342900" lvl="0" indent="-342900" algn="l" rtl="0">
              <a:lnSpc>
                <a:spcPct val="100000"/>
              </a:lnSpc>
              <a:spcBef>
                <a:spcPts val="640"/>
              </a:spcBef>
              <a:spcAft>
                <a:spcPts val="0"/>
              </a:spcAft>
              <a:buClr>
                <a:schemeClr val="dk1"/>
              </a:buClr>
              <a:buSzPts val="3200"/>
              <a:buFont typeface="Comic Sans MS"/>
              <a:buChar char="•"/>
            </a:pPr>
            <a:r>
              <a:rPr lang="en-US" sz="2400" b="0" i="0" u="none" dirty="0">
                <a:solidFill>
                  <a:schemeClr val="dk1"/>
                </a:solidFill>
                <a:latin typeface="Century Gothic" panose="020B0502020202020204" pitchFamily="34" charset="0"/>
                <a:ea typeface="Comic Sans MS"/>
                <a:cs typeface="Comic Sans MS"/>
                <a:sym typeface="Comic Sans MS"/>
              </a:rPr>
              <a:t>It is based on the recognition that children learn best through </a:t>
            </a:r>
            <a:r>
              <a:rPr lang="en-US" sz="2400" b="0" i="0" u="none" dirty="0">
                <a:solidFill>
                  <a:schemeClr val="folHlink"/>
                </a:solidFill>
                <a:latin typeface="Century Gothic" panose="020B0502020202020204" pitchFamily="34" charset="0"/>
                <a:ea typeface="Comic Sans MS"/>
                <a:cs typeface="Comic Sans MS"/>
                <a:sym typeface="Comic Sans MS"/>
              </a:rPr>
              <a:t>play and active learning.</a:t>
            </a:r>
            <a:r>
              <a:rPr lang="en-US" sz="2400" b="0" i="0" u="none" dirty="0">
                <a:solidFill>
                  <a:schemeClr val="dk1"/>
                </a:solidFill>
                <a:latin typeface="Century Gothic" panose="020B0502020202020204" pitchFamily="34" charset="0"/>
                <a:ea typeface="Comic Sans MS"/>
                <a:cs typeface="Comic Sans MS"/>
                <a:sym typeface="Comic Sans MS"/>
              </a:rPr>
              <a:t> </a:t>
            </a:r>
            <a:r>
              <a:rPr lang="en-US" sz="2400" b="0" i="0" u="none" dirty="0" smtClean="0">
                <a:solidFill>
                  <a:schemeClr val="dk1"/>
                </a:solidFill>
                <a:latin typeface="Century Gothic" panose="020B0502020202020204" pitchFamily="34" charset="0"/>
                <a:ea typeface="Comic Sans MS"/>
                <a:cs typeface="Comic Sans MS"/>
                <a:sym typeface="Comic Sans MS"/>
              </a:rPr>
              <a:t>It is a play-based curriculum.</a:t>
            </a:r>
            <a:endParaRPr sz="2400" dirty="0">
              <a:latin typeface="Century Gothic" panose="020B0502020202020204" pitchFamily="34" charset="0"/>
            </a:endParaRPr>
          </a:p>
          <a:p>
            <a:pPr marL="342900" lvl="0" indent="-190500" algn="l" rtl="0">
              <a:lnSpc>
                <a:spcPct val="100000"/>
              </a:lnSpc>
              <a:spcBef>
                <a:spcPts val="480"/>
              </a:spcBef>
              <a:spcAft>
                <a:spcPts val="0"/>
              </a:spcAft>
              <a:buClr>
                <a:schemeClr val="dk1"/>
              </a:buClr>
              <a:buSzPts val="2400"/>
              <a:buFont typeface="Times New Roman"/>
              <a:buNone/>
            </a:pPr>
            <a:endParaRPr sz="2400" b="0" i="0" u="none" dirty="0">
              <a:solidFill>
                <a:schemeClr val="dk1"/>
              </a:solidFill>
              <a:latin typeface="Bilbo"/>
              <a:ea typeface="Bilbo"/>
              <a:cs typeface="Bilbo"/>
              <a:sym typeface="Bilbo"/>
            </a:endParaRPr>
          </a:p>
          <a:p>
            <a:pPr marL="342900" lvl="0" indent="-190500" algn="l" rtl="0">
              <a:lnSpc>
                <a:spcPct val="100000"/>
              </a:lnSpc>
              <a:spcBef>
                <a:spcPts val="480"/>
              </a:spcBef>
              <a:spcAft>
                <a:spcPts val="0"/>
              </a:spcAft>
              <a:buClr>
                <a:schemeClr val="dk1"/>
              </a:buClr>
              <a:buSzPts val="2400"/>
              <a:buFont typeface="Times New Roman"/>
              <a:buNone/>
            </a:pPr>
            <a:endParaRPr sz="2400" b="0" i="0" u="none" dirty="0">
              <a:solidFill>
                <a:schemeClr val="dk1"/>
              </a:solidFill>
              <a:latin typeface="Bilbo"/>
              <a:ea typeface="Bilbo"/>
              <a:cs typeface="Bilbo"/>
              <a:sym typeface="Bilbo"/>
            </a:endParaRPr>
          </a:p>
          <a:p>
            <a:pPr marL="342900" lvl="0" indent="-190500" algn="l" rtl="0">
              <a:lnSpc>
                <a:spcPct val="100000"/>
              </a:lnSpc>
              <a:spcBef>
                <a:spcPts val="480"/>
              </a:spcBef>
              <a:spcAft>
                <a:spcPts val="0"/>
              </a:spcAft>
              <a:buClr>
                <a:schemeClr val="dk1"/>
              </a:buClr>
              <a:buSzPts val="2400"/>
              <a:buFont typeface="Times New Roman"/>
              <a:buNone/>
            </a:pPr>
            <a:endParaRPr sz="2400" b="0" i="0" u="none" dirty="0">
              <a:solidFill>
                <a:schemeClr val="dk1"/>
              </a:solidFill>
              <a:latin typeface="Bilbo"/>
              <a:ea typeface="Bilbo"/>
              <a:cs typeface="Bilbo"/>
              <a:sym typeface="Bilbo"/>
            </a:endParaRPr>
          </a:p>
          <a:p>
            <a:pPr marL="342900" lvl="0" indent="-190500" algn="l" rtl="0">
              <a:spcBef>
                <a:spcPts val="480"/>
              </a:spcBef>
              <a:spcAft>
                <a:spcPts val="0"/>
              </a:spcAft>
              <a:buClr>
                <a:schemeClr val="dk1"/>
              </a:buClr>
              <a:buSzPts val="2400"/>
              <a:buFont typeface="Times New Roman"/>
              <a:buNone/>
            </a:pPr>
            <a:endParaRPr sz="2400" b="0" i="0" u="none" dirty="0">
              <a:solidFill>
                <a:schemeClr val="dk1"/>
              </a:solidFill>
              <a:latin typeface="Bilbo"/>
              <a:ea typeface="Bilbo"/>
              <a:cs typeface="Bilbo"/>
              <a:sym typeface="Bilb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4611" y="5527964"/>
            <a:ext cx="7870111" cy="307777"/>
          </a:xfrm>
          <a:prstGeom prst="rect">
            <a:avLst/>
          </a:prstGeom>
        </p:spPr>
        <p:txBody>
          <a:bodyPr wrap="square">
            <a:spAutoFit/>
          </a:bodyPr>
          <a:lstStyle/>
          <a:p>
            <a:r>
              <a:rPr lang="en-GB" dirty="0">
                <a:hlinkClick r:id="rId2"/>
              </a:rPr>
              <a:t>https://www.foundationyears.org.uk/2021/09/updated-guidance-to-support-the-eyfs</a:t>
            </a:r>
            <a:r>
              <a:rPr lang="en-GB" dirty="0" smtClean="0">
                <a:hlinkClick r:id="rId2"/>
              </a:rPr>
              <a:t>/</a:t>
            </a:r>
            <a:r>
              <a:rPr lang="en-GB" dirty="0" smtClean="0"/>
              <a:t> </a:t>
            </a:r>
            <a:endParaRPr lang="en-GB" dirty="0"/>
          </a:p>
        </p:txBody>
      </p:sp>
      <p:sp>
        <p:nvSpPr>
          <p:cNvPr id="7" name="TextBox 6"/>
          <p:cNvSpPr txBox="1"/>
          <p:nvPr/>
        </p:nvSpPr>
        <p:spPr>
          <a:xfrm>
            <a:off x="2482128" y="484909"/>
            <a:ext cx="4555981" cy="707886"/>
          </a:xfrm>
          <a:prstGeom prst="rect">
            <a:avLst/>
          </a:prstGeom>
          <a:noFill/>
        </p:spPr>
        <p:txBody>
          <a:bodyPr wrap="square" rtlCol="0">
            <a:spAutoFit/>
          </a:bodyPr>
          <a:lstStyle/>
          <a:p>
            <a:pPr algn="ctr"/>
            <a:r>
              <a:rPr lang="en-GB" sz="4000" dirty="0">
                <a:latin typeface="Century Gothic" panose="020B0502020202020204" pitchFamily="34" charset="0"/>
              </a:rPr>
              <a:t>Parents’ Guide</a:t>
            </a:r>
          </a:p>
        </p:txBody>
      </p:sp>
      <p:pic>
        <p:nvPicPr>
          <p:cNvPr id="4" name="Picture 3"/>
          <p:cNvPicPr>
            <a:picLocks noChangeAspect="1"/>
          </p:cNvPicPr>
          <p:nvPr/>
        </p:nvPicPr>
        <p:blipFill>
          <a:blip r:embed="rId3"/>
          <a:stretch>
            <a:fillRect/>
          </a:stretch>
        </p:blipFill>
        <p:spPr>
          <a:xfrm>
            <a:off x="994611" y="1707147"/>
            <a:ext cx="7869405" cy="3572460"/>
          </a:xfrm>
          <a:prstGeom prst="rect">
            <a:avLst/>
          </a:prstGeom>
        </p:spPr>
      </p:pic>
    </p:spTree>
    <p:extLst>
      <p:ext uri="{BB962C8B-B14F-4D97-AF65-F5344CB8AC3E}">
        <p14:creationId xmlns:p14="http://schemas.microsoft.com/office/powerpoint/2010/main" val="304349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1" name="Text Box 9">
            <a:extLst>
              <a:ext uri="{FF2B5EF4-FFF2-40B4-BE49-F238E27FC236}">
                <a16:creationId xmlns:a16="http://schemas.microsoft.com/office/drawing/2014/main" id="{705ABD6B-E4F2-4BD3-80AD-441EC250BA8A}"/>
              </a:ext>
            </a:extLst>
          </p:cNvPr>
          <p:cNvSpPr txBox="1">
            <a:spLocks noChangeArrowheads="1"/>
          </p:cNvSpPr>
          <p:nvPr/>
        </p:nvSpPr>
        <p:spPr bwMode="auto">
          <a:xfrm>
            <a:off x="1169839" y="609600"/>
            <a:ext cx="84978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3600" dirty="0">
                <a:latin typeface="Century Gothic" panose="020B0502020202020204" pitchFamily="34" charset="0"/>
              </a:rPr>
              <a:t>In the practice guidance it states:</a:t>
            </a:r>
          </a:p>
        </p:txBody>
      </p:sp>
      <p:sp>
        <p:nvSpPr>
          <p:cNvPr id="13322" name="Text Box 10">
            <a:extLst>
              <a:ext uri="{FF2B5EF4-FFF2-40B4-BE49-F238E27FC236}">
                <a16:creationId xmlns:a16="http://schemas.microsoft.com/office/drawing/2014/main" id="{71E2A192-27E3-46CD-BC4C-C9A68979CF7A}"/>
              </a:ext>
            </a:extLst>
          </p:cNvPr>
          <p:cNvSpPr txBox="1">
            <a:spLocks noChangeArrowheads="1"/>
          </p:cNvSpPr>
          <p:nvPr/>
        </p:nvSpPr>
        <p:spPr bwMode="auto">
          <a:xfrm>
            <a:off x="1169839" y="1689100"/>
            <a:ext cx="7436279"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3600" dirty="0">
                <a:latin typeface="Century Gothic" panose="020B0502020202020204" pitchFamily="34" charset="0"/>
              </a:rPr>
              <a:t>“Play is essential for children’s development, building their confidence as they learn to explore, relate to others, set their own goals, and solve problems. Children learn by leading their own play, and by taking part in play and learning that is guided by adults. </a:t>
            </a:r>
            <a:r>
              <a:rPr lang="en-GB" altLang="en-US" sz="3600" dirty="0" smtClean="0">
                <a:latin typeface="Century Gothic" panose="020B0502020202020204" pitchFamily="34" charset="0"/>
              </a:rPr>
              <a:t>” (p.17).</a:t>
            </a:r>
            <a:endParaRPr lang="en-GB" altLang="en-US" sz="3600"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checkerboard(across)">
                                      <p:cBhvr>
                                        <p:cTn id="7" dur="500"/>
                                        <p:tgtEl>
                                          <p:spTgt spid="133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322"/>
                                        </p:tgtEl>
                                        <p:attrNameLst>
                                          <p:attrName>style.visibility</p:attrName>
                                        </p:attrNameLst>
                                      </p:cBhvr>
                                      <p:to>
                                        <p:strVal val="visible"/>
                                      </p:to>
                                    </p:set>
                                    <p:animEffect transition="in" filter="randombar(horizontal)">
                                      <p:cBhvr>
                                        <p:cTn id="12" dur="5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p:bldP spid="133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715C8A12-1BF7-4BBD-A11F-47237C42EB77}"/>
              </a:ext>
            </a:extLst>
          </p:cNvPr>
          <p:cNvSpPr txBox="1">
            <a:spLocks noChangeArrowheads="1"/>
          </p:cNvSpPr>
          <p:nvPr/>
        </p:nvSpPr>
        <p:spPr bwMode="auto">
          <a:xfrm>
            <a:off x="986959" y="612196"/>
            <a:ext cx="84978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3600" dirty="0">
                <a:latin typeface="Century Gothic" panose="020B0502020202020204" pitchFamily="34" charset="0"/>
              </a:rPr>
              <a:t>Something to think about!</a:t>
            </a:r>
          </a:p>
        </p:txBody>
      </p:sp>
      <p:sp>
        <p:nvSpPr>
          <p:cNvPr id="17413" name="Text Box 5">
            <a:extLst>
              <a:ext uri="{FF2B5EF4-FFF2-40B4-BE49-F238E27FC236}">
                <a16:creationId xmlns:a16="http://schemas.microsoft.com/office/drawing/2014/main" id="{E1C321FD-28CF-4D95-9EA0-5D0C623254A6}"/>
              </a:ext>
            </a:extLst>
          </p:cNvPr>
          <p:cNvSpPr txBox="1">
            <a:spLocks noChangeArrowheads="1"/>
          </p:cNvSpPr>
          <p:nvPr/>
        </p:nvSpPr>
        <p:spPr bwMode="auto">
          <a:xfrm>
            <a:off x="1226371" y="2708275"/>
            <a:ext cx="752234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4400" dirty="0">
                <a:solidFill>
                  <a:srgbClr val="FF0000"/>
                </a:solidFill>
                <a:latin typeface="Century Gothic" panose="020B0502020202020204" pitchFamily="34" charset="0"/>
              </a:rPr>
              <a:t>“Adults who help children to play are adults who help children to learn.”</a:t>
            </a:r>
          </a:p>
          <a:p>
            <a:pPr eaLnBrk="1" hangingPunct="1">
              <a:spcBef>
                <a:spcPct val="50000"/>
              </a:spcBef>
              <a:buFontTx/>
              <a:buNone/>
            </a:pPr>
            <a:r>
              <a:rPr lang="en-GB" altLang="en-US" sz="2800" dirty="0">
                <a:latin typeface="Century Gothic" panose="020B0502020202020204" pitchFamily="34" charset="0"/>
              </a:rPr>
              <a:t>Bruce and Meggitt, 1999</a:t>
            </a:r>
          </a:p>
        </p:txBody>
      </p:sp>
      <p:pic>
        <p:nvPicPr>
          <p:cNvPr id="14340" name="Picture 6" descr="j0429827[1]">
            <a:extLst>
              <a:ext uri="{FF2B5EF4-FFF2-40B4-BE49-F238E27FC236}">
                <a16:creationId xmlns:a16="http://schemas.microsoft.com/office/drawing/2014/main" id="{996B932A-8B22-4BA9-BE52-564A75A3B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404813"/>
            <a:ext cx="16002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dissolve">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1071562" y="357187"/>
            <a:ext cx="7620000" cy="2000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3200"/>
              <a:buFont typeface="Comic Sans MS"/>
              <a:buNone/>
            </a:pPr>
            <a:r>
              <a:rPr lang="en-US" sz="3200" b="0" i="0" u="sng" dirty="0">
                <a:solidFill>
                  <a:schemeClr val="dk2"/>
                </a:solidFill>
                <a:latin typeface="Century Gothic" panose="020B0502020202020204" pitchFamily="34" charset="0"/>
                <a:ea typeface="Comic Sans MS"/>
                <a:cs typeface="Comic Sans MS"/>
                <a:sym typeface="Comic Sans MS"/>
              </a:rPr>
              <a:t>Three prime areas of learning and development</a:t>
            </a:r>
            <a:endParaRPr dirty="0">
              <a:latin typeface="Century Gothic" panose="020B0502020202020204" pitchFamily="34" charset="0"/>
            </a:endParaRPr>
          </a:p>
        </p:txBody>
      </p:sp>
      <p:sp>
        <p:nvSpPr>
          <p:cNvPr id="141" name="Google Shape;141;p19"/>
          <p:cNvSpPr txBox="1">
            <a:spLocks noGrp="1"/>
          </p:cNvSpPr>
          <p:nvPr>
            <p:ph type="body" idx="1"/>
          </p:nvPr>
        </p:nvSpPr>
        <p:spPr>
          <a:xfrm>
            <a:off x="1116012" y="1844675"/>
            <a:ext cx="7620000" cy="5013300"/>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Clr>
                <a:schemeClr val="dk1"/>
              </a:buClr>
              <a:buSzPts val="2400"/>
              <a:buFont typeface="Times New Roman"/>
              <a:buNone/>
            </a:pPr>
            <a:endParaRPr sz="2400" b="0" i="0" u="none" dirty="0">
              <a:solidFill>
                <a:schemeClr val="dk1"/>
              </a:solidFill>
              <a:latin typeface="Bilbo"/>
              <a:ea typeface="Bilbo"/>
              <a:cs typeface="Bilbo"/>
              <a:sym typeface="Bilbo"/>
            </a:endParaRPr>
          </a:p>
          <a:p>
            <a:pPr marL="342900" lvl="0" indent="-190500" algn="l" rtl="0">
              <a:spcBef>
                <a:spcPts val="480"/>
              </a:spcBef>
              <a:spcAft>
                <a:spcPts val="0"/>
              </a:spcAft>
              <a:buClr>
                <a:schemeClr val="dk1"/>
              </a:buClr>
              <a:buSzPts val="2400"/>
              <a:buFont typeface="Times New Roman"/>
              <a:buNone/>
            </a:pPr>
            <a:endParaRPr sz="2400" b="0" i="0" u="none" dirty="0">
              <a:solidFill>
                <a:schemeClr val="dk1"/>
              </a:solidFill>
              <a:latin typeface="Bilbo"/>
              <a:ea typeface="Bilbo"/>
              <a:cs typeface="Bilbo"/>
              <a:sym typeface="Bilbo"/>
            </a:endParaRPr>
          </a:p>
        </p:txBody>
      </p:sp>
      <p:sp>
        <p:nvSpPr>
          <p:cNvPr id="142" name="Google Shape;142;p19"/>
          <p:cNvSpPr txBox="1"/>
          <p:nvPr/>
        </p:nvSpPr>
        <p:spPr>
          <a:xfrm>
            <a:off x="1116012" y="1989137"/>
            <a:ext cx="7632600" cy="258528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400"/>
              <a:buFont typeface="Comic Sans MS"/>
              <a:buChar char="•"/>
            </a:pPr>
            <a:r>
              <a:rPr lang="en-US" sz="1800" b="0" i="0" u="none" dirty="0">
                <a:solidFill>
                  <a:schemeClr val="dk1"/>
                </a:solidFill>
                <a:latin typeface="Century Gothic" panose="020B0502020202020204" pitchFamily="34" charset="0"/>
                <a:ea typeface="Comic Sans MS"/>
                <a:cs typeface="Comic Sans MS"/>
                <a:sym typeface="Comic Sans MS"/>
              </a:rPr>
              <a:t>Communication and Language</a:t>
            </a:r>
            <a:endParaRPr sz="1800" dirty="0">
              <a:latin typeface="Century Gothic" panose="020B0502020202020204" pitchFamily="34" charset="0"/>
            </a:endParaRPr>
          </a:p>
          <a:p>
            <a:pPr marL="342900" marR="0" lvl="0" indent="-342900" algn="l" rtl="0">
              <a:lnSpc>
                <a:spcPct val="100000"/>
              </a:lnSpc>
              <a:spcBef>
                <a:spcPts val="0"/>
              </a:spcBef>
              <a:spcAft>
                <a:spcPts val="0"/>
              </a:spcAft>
              <a:buClr>
                <a:schemeClr val="dk1"/>
              </a:buClr>
              <a:buSzPts val="2400"/>
              <a:buFont typeface="Comic Sans MS"/>
              <a:buChar char="•"/>
            </a:pPr>
            <a:r>
              <a:rPr lang="en-US" sz="1800" b="0" i="0" u="none" dirty="0">
                <a:solidFill>
                  <a:schemeClr val="dk1"/>
                </a:solidFill>
                <a:latin typeface="Century Gothic" panose="020B0502020202020204" pitchFamily="34" charset="0"/>
                <a:ea typeface="Comic Sans MS"/>
                <a:cs typeface="Comic Sans MS"/>
                <a:sym typeface="Comic Sans MS"/>
              </a:rPr>
              <a:t>Physical Development</a:t>
            </a:r>
            <a:endParaRPr sz="1800" dirty="0">
              <a:latin typeface="Century Gothic" panose="020B0502020202020204" pitchFamily="34" charset="0"/>
            </a:endParaRPr>
          </a:p>
          <a:p>
            <a:pPr marL="342900" marR="0" lvl="0" indent="-342900" algn="l" rtl="0">
              <a:lnSpc>
                <a:spcPct val="100000"/>
              </a:lnSpc>
              <a:spcBef>
                <a:spcPts val="0"/>
              </a:spcBef>
              <a:spcAft>
                <a:spcPts val="0"/>
              </a:spcAft>
              <a:buClr>
                <a:schemeClr val="dk1"/>
              </a:buClr>
              <a:buSzPts val="2400"/>
              <a:buFont typeface="Comic Sans MS"/>
              <a:buChar char="•"/>
            </a:pPr>
            <a:r>
              <a:rPr lang="en-US" sz="1800" b="0" i="0" u="none" dirty="0">
                <a:solidFill>
                  <a:schemeClr val="dk1"/>
                </a:solidFill>
                <a:latin typeface="Century Gothic" panose="020B0502020202020204" pitchFamily="34" charset="0"/>
                <a:ea typeface="Comic Sans MS"/>
                <a:cs typeface="Comic Sans MS"/>
                <a:sym typeface="Comic Sans MS"/>
              </a:rPr>
              <a:t>Personal, Social and Emotional Development</a:t>
            </a:r>
            <a:endParaRPr sz="1800" dirty="0">
              <a:latin typeface="Century Gothic" panose="020B0502020202020204" pitchFamily="34" charset="0"/>
            </a:endParaRPr>
          </a:p>
          <a:p>
            <a:pPr marL="342900" marR="0" lvl="0" indent="-190500" algn="l" rtl="0">
              <a:lnSpc>
                <a:spcPct val="100000"/>
              </a:lnSpc>
              <a:spcBef>
                <a:spcPts val="0"/>
              </a:spcBef>
              <a:spcAft>
                <a:spcPts val="0"/>
              </a:spcAft>
              <a:buClr>
                <a:schemeClr val="dk1"/>
              </a:buClr>
              <a:buSzPts val="2400"/>
              <a:buFont typeface="Times New Roman"/>
              <a:buNone/>
            </a:pPr>
            <a:endParaRPr sz="1800" b="0" i="0" u="none" dirty="0">
              <a:solidFill>
                <a:schemeClr val="dk1"/>
              </a:solidFill>
              <a:latin typeface="Century Gothic" panose="020B0502020202020204" pitchFamily="34" charset="0"/>
              <a:ea typeface="Comic Sans MS"/>
              <a:cs typeface="Comic Sans MS"/>
              <a:sym typeface="Comic Sans MS"/>
            </a:endParaRPr>
          </a:p>
          <a:p>
            <a:pPr marL="342900" marR="0" lvl="0" indent="-342900" algn="ctr" rtl="0">
              <a:lnSpc>
                <a:spcPct val="100000"/>
              </a:lnSpc>
              <a:spcBef>
                <a:spcPts val="0"/>
              </a:spcBef>
              <a:spcAft>
                <a:spcPts val="0"/>
              </a:spcAft>
              <a:buClr>
                <a:schemeClr val="dk1"/>
              </a:buClr>
              <a:buSzPts val="3200"/>
              <a:buFont typeface="Comic Sans MS"/>
              <a:buNone/>
            </a:pPr>
            <a:r>
              <a:rPr lang="en-US" sz="1800" b="0" i="0" u="sng" dirty="0">
                <a:solidFill>
                  <a:schemeClr val="dk1"/>
                </a:solidFill>
                <a:latin typeface="Century Gothic" panose="020B0502020202020204" pitchFamily="34" charset="0"/>
                <a:ea typeface="Comic Sans MS"/>
                <a:cs typeface="Comic Sans MS"/>
                <a:sym typeface="Comic Sans MS"/>
              </a:rPr>
              <a:t>Four specific areas of learning and development</a:t>
            </a:r>
            <a:endParaRPr sz="1800" dirty="0">
              <a:latin typeface="Century Gothic" panose="020B0502020202020204" pitchFamily="34" charset="0"/>
            </a:endParaRPr>
          </a:p>
          <a:p>
            <a:pPr marL="342900" marR="0" lvl="0" indent="-342900" algn="l" rtl="0">
              <a:lnSpc>
                <a:spcPct val="100000"/>
              </a:lnSpc>
              <a:spcBef>
                <a:spcPts val="0"/>
              </a:spcBef>
              <a:spcAft>
                <a:spcPts val="0"/>
              </a:spcAft>
              <a:buClr>
                <a:schemeClr val="dk1"/>
              </a:buClr>
              <a:buSzPts val="2400"/>
              <a:buFont typeface="Comic Sans MS"/>
              <a:buChar char="•"/>
            </a:pPr>
            <a:r>
              <a:rPr lang="en-US" sz="1800" b="0" i="0" u="none" dirty="0">
                <a:solidFill>
                  <a:schemeClr val="dk1"/>
                </a:solidFill>
                <a:latin typeface="Century Gothic" panose="020B0502020202020204" pitchFamily="34" charset="0"/>
                <a:ea typeface="Comic Sans MS"/>
                <a:cs typeface="Comic Sans MS"/>
                <a:sym typeface="Comic Sans MS"/>
              </a:rPr>
              <a:t>Literacy</a:t>
            </a:r>
            <a:endParaRPr sz="1800" dirty="0">
              <a:latin typeface="Century Gothic" panose="020B0502020202020204" pitchFamily="34" charset="0"/>
            </a:endParaRPr>
          </a:p>
          <a:p>
            <a:pPr marL="342900" marR="0" lvl="0" indent="-342900" algn="l" rtl="0">
              <a:lnSpc>
                <a:spcPct val="100000"/>
              </a:lnSpc>
              <a:spcBef>
                <a:spcPts val="0"/>
              </a:spcBef>
              <a:spcAft>
                <a:spcPts val="0"/>
              </a:spcAft>
              <a:buClr>
                <a:schemeClr val="dk1"/>
              </a:buClr>
              <a:buSzPts val="2400"/>
              <a:buFont typeface="Comic Sans MS"/>
              <a:buChar char="•"/>
            </a:pPr>
            <a:r>
              <a:rPr lang="en-US" sz="1800" b="0" i="0" u="none" dirty="0">
                <a:solidFill>
                  <a:schemeClr val="dk1"/>
                </a:solidFill>
                <a:latin typeface="Century Gothic" panose="020B0502020202020204" pitchFamily="34" charset="0"/>
                <a:ea typeface="Comic Sans MS"/>
                <a:cs typeface="Comic Sans MS"/>
                <a:sym typeface="Comic Sans MS"/>
              </a:rPr>
              <a:t>Mathematics</a:t>
            </a:r>
            <a:endParaRPr sz="1800" dirty="0">
              <a:latin typeface="Century Gothic" panose="020B0502020202020204" pitchFamily="34" charset="0"/>
            </a:endParaRPr>
          </a:p>
          <a:p>
            <a:pPr marL="342900" marR="0" lvl="0" indent="-342900" algn="l" rtl="0">
              <a:lnSpc>
                <a:spcPct val="100000"/>
              </a:lnSpc>
              <a:spcBef>
                <a:spcPts val="0"/>
              </a:spcBef>
              <a:spcAft>
                <a:spcPts val="0"/>
              </a:spcAft>
              <a:buClr>
                <a:schemeClr val="dk1"/>
              </a:buClr>
              <a:buSzPts val="2400"/>
              <a:buFont typeface="Comic Sans MS"/>
              <a:buChar char="•"/>
            </a:pPr>
            <a:r>
              <a:rPr lang="en-US" sz="1800" b="0" i="0" u="none" dirty="0">
                <a:solidFill>
                  <a:schemeClr val="dk1"/>
                </a:solidFill>
                <a:latin typeface="Century Gothic" panose="020B0502020202020204" pitchFamily="34" charset="0"/>
                <a:ea typeface="Comic Sans MS"/>
                <a:cs typeface="Comic Sans MS"/>
                <a:sym typeface="Comic Sans MS"/>
              </a:rPr>
              <a:t>Understanding the World</a:t>
            </a:r>
            <a:endParaRPr sz="1800" dirty="0">
              <a:latin typeface="Century Gothic" panose="020B0502020202020204" pitchFamily="34" charset="0"/>
            </a:endParaRPr>
          </a:p>
          <a:p>
            <a:pPr marL="342900" marR="0" lvl="0" indent="-342900" algn="l" rtl="0">
              <a:lnSpc>
                <a:spcPct val="100000"/>
              </a:lnSpc>
              <a:spcBef>
                <a:spcPts val="0"/>
              </a:spcBef>
              <a:spcAft>
                <a:spcPts val="0"/>
              </a:spcAft>
              <a:buClr>
                <a:schemeClr val="dk1"/>
              </a:buClr>
              <a:buSzPts val="2400"/>
              <a:buFont typeface="Comic Sans MS"/>
              <a:buChar char="•"/>
            </a:pPr>
            <a:r>
              <a:rPr lang="en-US" sz="1800" b="0" i="0" u="none" dirty="0">
                <a:solidFill>
                  <a:schemeClr val="dk1"/>
                </a:solidFill>
                <a:latin typeface="Century Gothic" panose="020B0502020202020204" pitchFamily="34" charset="0"/>
                <a:ea typeface="Comic Sans MS"/>
                <a:cs typeface="Comic Sans MS"/>
                <a:sym typeface="Comic Sans MS"/>
              </a:rPr>
              <a:t>Expressive Arts and Design</a:t>
            </a:r>
            <a:endParaRPr sz="1800" dirty="0">
              <a:latin typeface="Century Gothic" panose="020B0502020202020204" pitchFamily="34" charset="0"/>
            </a:endParaRPr>
          </a:p>
        </p:txBody>
      </p:sp>
      <p:pic>
        <p:nvPicPr>
          <p:cNvPr id="143" name="Google Shape;143;p19" descr="j0283639"/>
          <p:cNvPicPr preferRelativeResize="0"/>
          <p:nvPr/>
        </p:nvPicPr>
        <p:blipFill rotWithShape="1">
          <a:blip r:embed="rId3">
            <a:alphaModFix/>
          </a:blip>
          <a:srcRect/>
          <a:stretch/>
        </p:blipFill>
        <p:spPr>
          <a:xfrm>
            <a:off x="6770687" y="1313506"/>
            <a:ext cx="1920875" cy="2087562"/>
          </a:xfrm>
          <a:prstGeom prst="rect">
            <a:avLst/>
          </a:prstGeom>
          <a:noFill/>
          <a:ln>
            <a:noFill/>
          </a:ln>
        </p:spPr>
      </p:pic>
      <p:pic>
        <p:nvPicPr>
          <p:cNvPr id="2" name="Picture 1"/>
          <p:cNvPicPr>
            <a:picLocks noChangeAspect="1"/>
          </p:cNvPicPr>
          <p:nvPr/>
        </p:nvPicPr>
        <p:blipFill>
          <a:blip r:embed="rId4"/>
          <a:stretch>
            <a:fillRect/>
          </a:stretch>
        </p:blipFill>
        <p:spPr>
          <a:xfrm>
            <a:off x="1071562" y="4574420"/>
            <a:ext cx="7766977" cy="18960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3;p15">
            <a:extLst>
              <a:ext uri="{FF2B5EF4-FFF2-40B4-BE49-F238E27FC236}">
                <a16:creationId xmlns:a16="http://schemas.microsoft.com/office/drawing/2014/main" id="{DEE12032-D959-4352-8AA3-FBE32D4C0710}"/>
              </a:ext>
            </a:extLst>
          </p:cNvPr>
          <p:cNvSpPr txBox="1">
            <a:spLocks/>
          </p:cNvSpPr>
          <p:nvPr/>
        </p:nvSpPr>
        <p:spPr>
          <a:xfrm>
            <a:off x="1034528" y="-209121"/>
            <a:ext cx="7620000" cy="21129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2"/>
              </a:buClr>
              <a:buSzPts val="4400"/>
              <a:buFont typeface="Comic Sans MS"/>
              <a:buNone/>
            </a:pPr>
            <a:r>
              <a:rPr lang="en-US" sz="4000" dirty="0">
                <a:solidFill>
                  <a:schemeClr val="dk2"/>
                </a:solidFill>
                <a:latin typeface="Century Gothic" panose="020B0502020202020204" pitchFamily="34" charset="0"/>
                <a:sym typeface="Comic Sans MS"/>
              </a:rPr>
              <a:t>A typical school day</a:t>
            </a:r>
            <a:endParaRPr lang="en-US" sz="4000" dirty="0">
              <a:latin typeface="Century Gothic" panose="020B0502020202020204" pitchFamily="34" charset="0"/>
            </a:endParaRPr>
          </a:p>
        </p:txBody>
      </p:sp>
      <p:pic>
        <p:nvPicPr>
          <p:cNvPr id="4" name="Picture 3"/>
          <p:cNvPicPr>
            <a:picLocks noChangeAspect="1"/>
          </p:cNvPicPr>
          <p:nvPr/>
        </p:nvPicPr>
        <p:blipFill>
          <a:blip r:embed="rId2"/>
          <a:stretch>
            <a:fillRect/>
          </a:stretch>
        </p:blipFill>
        <p:spPr>
          <a:xfrm>
            <a:off x="214867" y="1283369"/>
            <a:ext cx="8796597" cy="4821905"/>
          </a:xfrm>
          <a:prstGeom prst="rect">
            <a:avLst/>
          </a:prstGeom>
        </p:spPr>
      </p:pic>
    </p:spTree>
    <p:extLst>
      <p:ext uri="{BB962C8B-B14F-4D97-AF65-F5344CB8AC3E}">
        <p14:creationId xmlns:p14="http://schemas.microsoft.com/office/powerpoint/2010/main" val="3056198279"/>
      </p:ext>
    </p:extLst>
  </p:cSld>
  <p:clrMapOvr>
    <a:masterClrMapping/>
  </p:clrMapOvr>
</p:sld>
</file>

<file path=ppt/theme/theme1.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1899</TotalTime>
  <Words>1633</Words>
  <Application>Microsoft Office PowerPoint</Application>
  <PresentationFormat>On-screen Show (4:3)</PresentationFormat>
  <Paragraphs>230</Paragraphs>
  <Slides>29</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Bilbo</vt:lpstr>
      <vt:lpstr>Century Gothic</vt:lpstr>
      <vt:lpstr>Comic Sans MS</vt:lpstr>
      <vt:lpstr>Segoe UI</vt:lpstr>
      <vt:lpstr>Times New Roman</vt:lpstr>
      <vt:lpstr>Wingdings</vt:lpstr>
      <vt:lpstr>1_Notebook</vt:lpstr>
      <vt:lpstr>Notebook</vt:lpstr>
      <vt:lpstr>Welcome to  the Reception Curriculum meeting!</vt:lpstr>
      <vt:lpstr>Aims of the meeting</vt:lpstr>
      <vt:lpstr>Teaching Assistant: Mrs Bradley</vt:lpstr>
      <vt:lpstr>What is the Early Years Foundation Stage? </vt:lpstr>
      <vt:lpstr>PowerPoint Presentation</vt:lpstr>
      <vt:lpstr>PowerPoint Presentation</vt:lpstr>
      <vt:lpstr>PowerPoint Presentation</vt:lpstr>
      <vt:lpstr>Three prime areas of learning and development</vt:lpstr>
      <vt:lpstr>PowerPoint Presentation</vt:lpstr>
      <vt:lpstr>PowerPoint Presentation</vt:lpstr>
      <vt:lpstr>Maths</vt:lpstr>
      <vt:lpstr>PowerPoint Presentation</vt:lpstr>
      <vt:lpstr>PowerPoint Presentation</vt:lpstr>
      <vt:lpstr>PowerPoint Presentation</vt:lpstr>
      <vt:lpstr>PowerPoint Presentation</vt:lpstr>
      <vt:lpstr> Reading for pleasure</vt:lpstr>
      <vt:lpstr>  How do we teach reading?</vt:lpstr>
      <vt:lpstr>PowerPoint Presentation</vt:lpstr>
      <vt:lpstr>PowerPoint Presentation</vt:lpstr>
      <vt:lpstr>PowerPoint Presentation</vt:lpstr>
      <vt:lpstr>PowerPoint Presentation</vt:lpstr>
      <vt:lpstr>PowerPoint Presentation</vt:lpstr>
      <vt:lpstr>PowerPoint Presentation</vt:lpstr>
      <vt:lpstr>Early mark making/writing</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Reception</dc:title>
  <dc:creator>Nicola Rushton</dc:creator>
  <cp:lastModifiedBy>Isobel Adams</cp:lastModifiedBy>
  <cp:revision>56</cp:revision>
  <cp:lastPrinted>2024-11-04T15:20:42Z</cp:lastPrinted>
  <dcterms:modified xsi:type="dcterms:W3CDTF">2024-11-10T13:45:02Z</dcterms:modified>
</cp:coreProperties>
</file>